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18"/>
  </p:notesMasterIdLst>
  <p:sldIdLst>
    <p:sldId id="256" r:id="rId2"/>
    <p:sldId id="257" r:id="rId3"/>
    <p:sldId id="258" r:id="rId4"/>
    <p:sldId id="262" r:id="rId5"/>
    <p:sldId id="263" r:id="rId6"/>
    <p:sldId id="264" r:id="rId7"/>
    <p:sldId id="273" r:id="rId8"/>
    <p:sldId id="274" r:id="rId9"/>
    <p:sldId id="260" r:id="rId10"/>
    <p:sldId id="268" r:id="rId11"/>
    <p:sldId id="270" r:id="rId12"/>
    <p:sldId id="271" r:id="rId13"/>
    <p:sldId id="259" r:id="rId14"/>
    <p:sldId id="269" r:id="rId15"/>
    <p:sldId id="272" r:id="rId16"/>
    <p:sldId id="266" r:id="rId17"/>
  </p:sldIdLst>
  <p:sldSz cx="12192000" cy="6858000"/>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issa ARNETON" initials="MA" lastIdx="2" clrIdx="0">
    <p:extLst>
      <p:ext uri="{19B8F6BF-5375-455C-9EA6-DF929625EA0E}">
        <p15:presenceInfo xmlns:p15="http://schemas.microsoft.com/office/powerpoint/2012/main" userId="S-1-5-21-2409626188-1220018647-2886279890-16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8" autoAdjust="0"/>
    <p:restoredTop sz="73993" autoAdjust="0"/>
  </p:normalViewPr>
  <p:slideViewPr>
    <p:cSldViewPr snapToGrid="0">
      <p:cViewPr varScale="1">
        <p:scale>
          <a:sx n="54" d="100"/>
          <a:sy n="54" d="100"/>
        </p:scale>
        <p:origin x="125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6-01T16:50:17.042" idx="2">
    <p:pos x="10" y="10"/>
    <p:text>vérifier ordre qui semble le plus spontané à l'oral</p:text>
    <p:extLst>
      <p:ext uri="{C676402C-5697-4E1C-873F-D02D1690AC5C}">
        <p15:threadingInfo xmlns:p15="http://schemas.microsoft.com/office/powerpoint/2012/main" timeZoneBias="-120"/>
      </p:ext>
    </p:extLst>
  </p:cm>
</p:cmLst>
</file>

<file path=ppt/diagrams/_rels/data4.xml.rels><?xml version="1.0" encoding="UTF-8" standalone="yes"?>
<Relationships xmlns="http://schemas.openxmlformats.org/package/2006/relationships"><Relationship Id="rId1" Type="http://schemas.openxmlformats.org/officeDocument/2006/relationships/image" Target="../media/image21.jpeg"/></Relationships>
</file>

<file path=ppt/diagrams/_rels/data5.xml.rels><?xml version="1.0" encoding="UTF-8" standalone="yes"?>
<Relationships xmlns="http://schemas.openxmlformats.org/package/2006/relationships"><Relationship Id="rId1" Type="http://schemas.openxmlformats.org/officeDocument/2006/relationships/image" Target="../media/image22.jpeg"/></Relationships>
</file>

<file path=ppt/diagrams/_rels/data6.xml.rels><?xml version="1.0" encoding="UTF-8" standalone="yes"?>
<Relationships xmlns="http://schemas.openxmlformats.org/package/2006/relationships"><Relationship Id="rId1" Type="http://schemas.openxmlformats.org/officeDocument/2006/relationships/image" Target="../media/image23.png"/></Relationships>
</file>

<file path=ppt/diagrams/_rels/data7.xml.rels><?xml version="1.0" encoding="UTF-8" standalone="yes"?>
<Relationships xmlns="http://schemas.openxmlformats.org/package/2006/relationships"><Relationship Id="rId1" Type="http://schemas.openxmlformats.org/officeDocument/2006/relationships/image" Target="../media/image24.png"/></Relationships>
</file>

<file path=ppt/diagrams/_rels/drawing4.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22.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7.xml.rels><?xml version="1.0" encoding="UTF-8" standalone="yes"?>
<Relationships xmlns="http://schemas.openxmlformats.org/package/2006/relationships"><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027C0F-5776-44F8-AB11-6AC62ACF3FBB}"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fr-FR"/>
        </a:p>
      </dgm:t>
    </dgm:pt>
    <dgm:pt modelId="{65E1B5E6-0CF3-4C8F-9E25-1FA9F1717057}">
      <dgm:prSet phldrT="[Texte]" custT="1"/>
      <dgm:spPr>
        <a:solidFill>
          <a:schemeClr val="accent5"/>
        </a:solidFill>
      </dgm:spPr>
      <dgm:t>
        <a:bodyPr/>
        <a:lstStyle/>
        <a:p>
          <a:r>
            <a:rPr lang="fr-FR" sz="1800" dirty="0" smtClean="0"/>
            <a:t>Genre</a:t>
          </a:r>
          <a:endParaRPr lang="fr-FR" sz="1800" dirty="0"/>
        </a:p>
      </dgm:t>
    </dgm:pt>
    <dgm:pt modelId="{C1030796-5115-4F42-9B44-8FCDFA66EE0D}" type="parTrans" cxnId="{DA9BCD2F-F903-4FA9-8393-9AD06F5C74AD}">
      <dgm:prSet/>
      <dgm:spPr/>
      <dgm:t>
        <a:bodyPr/>
        <a:lstStyle/>
        <a:p>
          <a:endParaRPr lang="fr-FR"/>
        </a:p>
      </dgm:t>
    </dgm:pt>
    <dgm:pt modelId="{E2640649-D570-4CCD-832B-62FD8E1D5C85}" type="sibTrans" cxnId="{DA9BCD2F-F903-4FA9-8393-9AD06F5C74AD}">
      <dgm:prSet/>
      <dgm:spPr>
        <a:solidFill>
          <a:schemeClr val="accent3"/>
        </a:solidFill>
      </dgm:spPr>
      <dgm:t>
        <a:bodyPr/>
        <a:lstStyle/>
        <a:p>
          <a:endParaRPr lang="fr-FR"/>
        </a:p>
      </dgm:t>
    </dgm:pt>
    <dgm:pt modelId="{70EC05F3-624F-42F5-B038-3D2C380FB93D}">
      <dgm:prSet phldrT="[Texte]"/>
      <dgm:spPr/>
      <dgm:t>
        <a:bodyPr/>
        <a:lstStyle/>
        <a:p>
          <a:r>
            <a:rPr lang="fr-FR" dirty="0" smtClean="0"/>
            <a:t>Approche </a:t>
          </a:r>
          <a:r>
            <a:rPr lang="fr-FR" dirty="0" err="1" smtClean="0"/>
            <a:t>intersectionnelle</a:t>
          </a:r>
          <a:endParaRPr lang="fr-FR" dirty="0"/>
        </a:p>
      </dgm:t>
    </dgm:pt>
    <dgm:pt modelId="{6A8AF8A8-FF24-408A-8BAB-7D49B2CC5C3C}" type="parTrans" cxnId="{352338A6-B4EB-4EB3-83F9-8C469CCABF5F}">
      <dgm:prSet/>
      <dgm:spPr/>
      <dgm:t>
        <a:bodyPr/>
        <a:lstStyle/>
        <a:p>
          <a:endParaRPr lang="fr-FR"/>
        </a:p>
      </dgm:t>
    </dgm:pt>
    <dgm:pt modelId="{D5D4F6FD-A257-4917-B837-75F628761AFC}" type="sibTrans" cxnId="{352338A6-B4EB-4EB3-83F9-8C469CCABF5F}">
      <dgm:prSet/>
      <dgm:spPr/>
      <dgm:t>
        <a:bodyPr/>
        <a:lstStyle/>
        <a:p>
          <a:endParaRPr lang="fr-FR"/>
        </a:p>
      </dgm:t>
    </dgm:pt>
    <dgm:pt modelId="{F5F0C775-97BA-441A-BC37-38B110FFAE6A}">
      <dgm:prSet phldrT="[Texte]" custT="1"/>
      <dgm:spPr/>
      <dgm:t>
        <a:bodyPr/>
        <a:lstStyle/>
        <a:p>
          <a:r>
            <a:rPr lang="fr-FR" sz="1750" dirty="0" smtClean="0"/>
            <a:t>Culture(s)</a:t>
          </a:r>
          <a:endParaRPr lang="fr-FR" sz="1750" dirty="0"/>
        </a:p>
      </dgm:t>
    </dgm:pt>
    <dgm:pt modelId="{365B5798-4394-47A4-9289-AA85A4D761A1}" type="parTrans" cxnId="{629EBF03-A172-4212-9A4B-E1971560C0CA}">
      <dgm:prSet/>
      <dgm:spPr/>
      <dgm:t>
        <a:bodyPr/>
        <a:lstStyle/>
        <a:p>
          <a:endParaRPr lang="fr-FR"/>
        </a:p>
      </dgm:t>
    </dgm:pt>
    <dgm:pt modelId="{3D329957-F6F8-4BBD-A972-95252E7FE799}" type="sibTrans" cxnId="{629EBF03-A172-4212-9A4B-E1971560C0CA}">
      <dgm:prSet/>
      <dgm:spPr>
        <a:solidFill>
          <a:schemeClr val="accent1"/>
        </a:solidFill>
      </dgm:spPr>
      <dgm:t>
        <a:bodyPr/>
        <a:lstStyle/>
        <a:p>
          <a:endParaRPr lang="fr-FR"/>
        </a:p>
      </dgm:t>
    </dgm:pt>
    <dgm:pt modelId="{28DE89C0-8EE2-4215-80EC-1804224B54C9}">
      <dgm:prSet phldrT="[Texte]"/>
      <dgm:spPr/>
      <dgm:t>
        <a:bodyPr/>
        <a:lstStyle/>
        <a:p>
          <a:r>
            <a:rPr lang="fr-FR" dirty="0" smtClean="0"/>
            <a:t>Approche interculturelle</a:t>
          </a:r>
          <a:endParaRPr lang="fr-FR" dirty="0"/>
        </a:p>
      </dgm:t>
    </dgm:pt>
    <dgm:pt modelId="{EE1C3B77-3B98-408C-BEAC-E9FD97D0B8CB}" type="parTrans" cxnId="{C106A599-A07B-4703-BE80-A8042F60FD77}">
      <dgm:prSet/>
      <dgm:spPr/>
      <dgm:t>
        <a:bodyPr/>
        <a:lstStyle/>
        <a:p>
          <a:endParaRPr lang="fr-FR"/>
        </a:p>
      </dgm:t>
    </dgm:pt>
    <dgm:pt modelId="{603979BF-3672-4BA6-BA6F-D2C517D69E51}" type="sibTrans" cxnId="{C106A599-A07B-4703-BE80-A8042F60FD77}">
      <dgm:prSet/>
      <dgm:spPr/>
      <dgm:t>
        <a:bodyPr/>
        <a:lstStyle/>
        <a:p>
          <a:endParaRPr lang="fr-FR"/>
        </a:p>
      </dgm:t>
    </dgm:pt>
    <dgm:pt modelId="{0702F710-06E5-4F79-B1BC-10A0042054F3}">
      <dgm:prSet phldrT="[Texte]" custT="1"/>
      <dgm:spPr/>
      <dgm:t>
        <a:bodyPr/>
        <a:lstStyle/>
        <a:p>
          <a:r>
            <a:rPr lang="fr-FR" sz="1800" dirty="0" smtClean="0"/>
            <a:t>Société</a:t>
          </a:r>
          <a:endParaRPr lang="fr-FR" sz="1800" dirty="0"/>
        </a:p>
      </dgm:t>
    </dgm:pt>
    <dgm:pt modelId="{E50587E9-028F-4556-B1EE-D17C4EEC6AD5}" type="parTrans" cxnId="{761BC5E2-3395-4CAE-B6C3-3B3C65E1F244}">
      <dgm:prSet/>
      <dgm:spPr/>
      <dgm:t>
        <a:bodyPr/>
        <a:lstStyle/>
        <a:p>
          <a:endParaRPr lang="fr-FR"/>
        </a:p>
      </dgm:t>
    </dgm:pt>
    <dgm:pt modelId="{462BCCE4-7D15-4ED2-8FEA-F1F7DF244752}" type="sibTrans" cxnId="{761BC5E2-3395-4CAE-B6C3-3B3C65E1F244}">
      <dgm:prSet/>
      <dgm:spPr/>
      <dgm:t>
        <a:bodyPr/>
        <a:lstStyle/>
        <a:p>
          <a:endParaRPr lang="fr-FR"/>
        </a:p>
      </dgm:t>
    </dgm:pt>
    <dgm:pt modelId="{4FAC331C-2136-427F-B64C-C795BBE2EF40}">
      <dgm:prSet phldrT="[Texte]"/>
      <dgm:spPr/>
      <dgm:t>
        <a:bodyPr/>
        <a:lstStyle/>
        <a:p>
          <a:r>
            <a:rPr lang="fr-FR" dirty="0" smtClean="0"/>
            <a:t>Participation sociale, </a:t>
          </a:r>
          <a:r>
            <a:rPr lang="fr-FR" i="1" dirty="0" err="1" smtClean="0"/>
            <a:t>empowerment</a:t>
          </a:r>
          <a:endParaRPr lang="fr-FR" i="1" dirty="0"/>
        </a:p>
      </dgm:t>
    </dgm:pt>
    <dgm:pt modelId="{D452120B-6D0B-49D6-BFDA-E205583468F0}" type="parTrans" cxnId="{06C51863-A79E-4DCB-9ABF-B27F433220B0}">
      <dgm:prSet/>
      <dgm:spPr/>
      <dgm:t>
        <a:bodyPr/>
        <a:lstStyle/>
        <a:p>
          <a:endParaRPr lang="fr-FR"/>
        </a:p>
      </dgm:t>
    </dgm:pt>
    <dgm:pt modelId="{A7F668C3-66DF-4E7D-9CB7-3B4D78E28569}" type="sibTrans" cxnId="{06C51863-A79E-4DCB-9ABF-B27F433220B0}">
      <dgm:prSet/>
      <dgm:spPr/>
      <dgm:t>
        <a:bodyPr/>
        <a:lstStyle/>
        <a:p>
          <a:endParaRPr lang="fr-FR"/>
        </a:p>
      </dgm:t>
    </dgm:pt>
    <dgm:pt modelId="{929D37FC-51F5-4F77-A326-C640C678FEC8}" type="pres">
      <dgm:prSet presAssocID="{23027C0F-5776-44F8-AB11-6AC62ACF3FBB}" presName="Name0" presStyleCnt="0">
        <dgm:presLayoutVars>
          <dgm:chMax/>
          <dgm:chPref/>
          <dgm:dir/>
          <dgm:animLvl val="lvl"/>
        </dgm:presLayoutVars>
      </dgm:prSet>
      <dgm:spPr/>
      <dgm:t>
        <a:bodyPr/>
        <a:lstStyle/>
        <a:p>
          <a:endParaRPr lang="fr-FR"/>
        </a:p>
      </dgm:t>
    </dgm:pt>
    <dgm:pt modelId="{E5B4418A-BA09-458D-88A8-71CBB0E2D174}" type="pres">
      <dgm:prSet presAssocID="{65E1B5E6-0CF3-4C8F-9E25-1FA9F1717057}" presName="composite" presStyleCnt="0"/>
      <dgm:spPr/>
    </dgm:pt>
    <dgm:pt modelId="{5EF0C8B6-602D-4767-A0D4-18AA0721CC03}" type="pres">
      <dgm:prSet presAssocID="{65E1B5E6-0CF3-4C8F-9E25-1FA9F1717057}" presName="Parent1" presStyleLbl="node1" presStyleIdx="0" presStyleCnt="6">
        <dgm:presLayoutVars>
          <dgm:chMax val="1"/>
          <dgm:chPref val="1"/>
          <dgm:bulletEnabled val="1"/>
        </dgm:presLayoutVars>
      </dgm:prSet>
      <dgm:spPr/>
      <dgm:t>
        <a:bodyPr/>
        <a:lstStyle/>
        <a:p>
          <a:endParaRPr lang="fr-FR"/>
        </a:p>
      </dgm:t>
    </dgm:pt>
    <dgm:pt modelId="{CAB33076-89C3-4F83-9756-19C32683AF07}" type="pres">
      <dgm:prSet presAssocID="{65E1B5E6-0CF3-4C8F-9E25-1FA9F1717057}" presName="Childtext1" presStyleLbl="revTx" presStyleIdx="0" presStyleCnt="3">
        <dgm:presLayoutVars>
          <dgm:chMax val="0"/>
          <dgm:chPref val="0"/>
          <dgm:bulletEnabled val="1"/>
        </dgm:presLayoutVars>
      </dgm:prSet>
      <dgm:spPr/>
      <dgm:t>
        <a:bodyPr/>
        <a:lstStyle/>
        <a:p>
          <a:endParaRPr lang="fr-FR"/>
        </a:p>
      </dgm:t>
    </dgm:pt>
    <dgm:pt modelId="{C199A757-EE5B-4671-846D-1D5780AD5CFB}" type="pres">
      <dgm:prSet presAssocID="{65E1B5E6-0CF3-4C8F-9E25-1FA9F1717057}" presName="BalanceSpacing" presStyleCnt="0"/>
      <dgm:spPr/>
    </dgm:pt>
    <dgm:pt modelId="{4B342C19-05CB-455B-A5FB-680911B401F1}" type="pres">
      <dgm:prSet presAssocID="{65E1B5E6-0CF3-4C8F-9E25-1FA9F1717057}" presName="BalanceSpacing1" presStyleCnt="0"/>
      <dgm:spPr/>
    </dgm:pt>
    <dgm:pt modelId="{75F71357-D4D0-4B2E-852B-BB6254ABD428}" type="pres">
      <dgm:prSet presAssocID="{E2640649-D570-4CCD-832B-62FD8E1D5C85}" presName="Accent1Text" presStyleLbl="node1" presStyleIdx="1" presStyleCnt="6"/>
      <dgm:spPr/>
      <dgm:t>
        <a:bodyPr/>
        <a:lstStyle/>
        <a:p>
          <a:endParaRPr lang="fr-FR"/>
        </a:p>
      </dgm:t>
    </dgm:pt>
    <dgm:pt modelId="{C7ED2AEE-EE53-4672-A6B6-B1F796602796}" type="pres">
      <dgm:prSet presAssocID="{E2640649-D570-4CCD-832B-62FD8E1D5C85}" presName="spaceBetweenRectangles" presStyleCnt="0"/>
      <dgm:spPr/>
    </dgm:pt>
    <dgm:pt modelId="{98E52436-EFA3-47D3-B9AE-32CC8667343C}" type="pres">
      <dgm:prSet presAssocID="{F5F0C775-97BA-441A-BC37-38B110FFAE6A}" presName="composite" presStyleCnt="0"/>
      <dgm:spPr/>
    </dgm:pt>
    <dgm:pt modelId="{09FD4163-4AE5-4493-B783-4E1E24B00001}" type="pres">
      <dgm:prSet presAssocID="{F5F0C775-97BA-441A-BC37-38B110FFAE6A}" presName="Parent1" presStyleLbl="node1" presStyleIdx="2" presStyleCnt="6" custScaleX="109081" custLinFactNeighborX="-3066" custLinFactNeighborY="-2667">
        <dgm:presLayoutVars>
          <dgm:chMax val="1"/>
          <dgm:chPref val="1"/>
          <dgm:bulletEnabled val="1"/>
        </dgm:presLayoutVars>
      </dgm:prSet>
      <dgm:spPr/>
      <dgm:t>
        <a:bodyPr/>
        <a:lstStyle/>
        <a:p>
          <a:endParaRPr lang="fr-FR"/>
        </a:p>
      </dgm:t>
    </dgm:pt>
    <dgm:pt modelId="{0537CF75-F3F5-4E18-BE8C-3FB1758C9225}" type="pres">
      <dgm:prSet presAssocID="{F5F0C775-97BA-441A-BC37-38B110FFAE6A}" presName="Childtext1" presStyleLbl="revTx" presStyleIdx="1" presStyleCnt="3">
        <dgm:presLayoutVars>
          <dgm:chMax val="0"/>
          <dgm:chPref val="0"/>
          <dgm:bulletEnabled val="1"/>
        </dgm:presLayoutVars>
      </dgm:prSet>
      <dgm:spPr/>
      <dgm:t>
        <a:bodyPr/>
        <a:lstStyle/>
        <a:p>
          <a:endParaRPr lang="fr-FR"/>
        </a:p>
      </dgm:t>
    </dgm:pt>
    <dgm:pt modelId="{19F87F44-9055-47E8-AE22-3891D3E28FE3}" type="pres">
      <dgm:prSet presAssocID="{F5F0C775-97BA-441A-BC37-38B110FFAE6A}" presName="BalanceSpacing" presStyleCnt="0"/>
      <dgm:spPr/>
    </dgm:pt>
    <dgm:pt modelId="{BF1DD036-B2E5-40EB-9237-967FBE6CAC49}" type="pres">
      <dgm:prSet presAssocID="{F5F0C775-97BA-441A-BC37-38B110FFAE6A}" presName="BalanceSpacing1" presStyleCnt="0"/>
      <dgm:spPr/>
    </dgm:pt>
    <dgm:pt modelId="{859B48D3-EFAA-4B39-9C6F-6C60EE512BDA}" type="pres">
      <dgm:prSet presAssocID="{3D329957-F6F8-4BBD-A972-95252E7FE799}" presName="Accent1Text" presStyleLbl="node1" presStyleIdx="3" presStyleCnt="6"/>
      <dgm:spPr/>
      <dgm:t>
        <a:bodyPr/>
        <a:lstStyle/>
        <a:p>
          <a:endParaRPr lang="fr-FR"/>
        </a:p>
      </dgm:t>
    </dgm:pt>
    <dgm:pt modelId="{ABFB1071-60DF-41EE-B8C6-4024AC56A15F}" type="pres">
      <dgm:prSet presAssocID="{3D329957-F6F8-4BBD-A972-95252E7FE799}" presName="spaceBetweenRectangles" presStyleCnt="0"/>
      <dgm:spPr/>
    </dgm:pt>
    <dgm:pt modelId="{AE39A855-63AD-42AF-95A1-940B5CFDA4F7}" type="pres">
      <dgm:prSet presAssocID="{0702F710-06E5-4F79-B1BC-10A0042054F3}" presName="composite" presStyleCnt="0"/>
      <dgm:spPr/>
    </dgm:pt>
    <dgm:pt modelId="{9C7589CB-8BB3-4E64-852F-EF6ED41E7178}" type="pres">
      <dgm:prSet presAssocID="{0702F710-06E5-4F79-B1BC-10A0042054F3}" presName="Parent1" presStyleLbl="node1" presStyleIdx="4" presStyleCnt="6">
        <dgm:presLayoutVars>
          <dgm:chMax val="1"/>
          <dgm:chPref val="1"/>
          <dgm:bulletEnabled val="1"/>
        </dgm:presLayoutVars>
      </dgm:prSet>
      <dgm:spPr/>
      <dgm:t>
        <a:bodyPr/>
        <a:lstStyle/>
        <a:p>
          <a:endParaRPr lang="fr-FR"/>
        </a:p>
      </dgm:t>
    </dgm:pt>
    <dgm:pt modelId="{40AECF5D-E40E-4F3D-B1AC-010858D74422}" type="pres">
      <dgm:prSet presAssocID="{0702F710-06E5-4F79-B1BC-10A0042054F3}" presName="Childtext1" presStyleLbl="revTx" presStyleIdx="2" presStyleCnt="3">
        <dgm:presLayoutVars>
          <dgm:chMax val="0"/>
          <dgm:chPref val="0"/>
          <dgm:bulletEnabled val="1"/>
        </dgm:presLayoutVars>
      </dgm:prSet>
      <dgm:spPr/>
      <dgm:t>
        <a:bodyPr/>
        <a:lstStyle/>
        <a:p>
          <a:endParaRPr lang="fr-FR"/>
        </a:p>
      </dgm:t>
    </dgm:pt>
    <dgm:pt modelId="{CA480E13-FE49-462C-8E98-8CA50ABB265C}" type="pres">
      <dgm:prSet presAssocID="{0702F710-06E5-4F79-B1BC-10A0042054F3}" presName="BalanceSpacing" presStyleCnt="0"/>
      <dgm:spPr/>
    </dgm:pt>
    <dgm:pt modelId="{9EAF19EB-0A6B-4118-845A-0DA2FF0D67BF}" type="pres">
      <dgm:prSet presAssocID="{0702F710-06E5-4F79-B1BC-10A0042054F3}" presName="BalanceSpacing1" presStyleCnt="0"/>
      <dgm:spPr/>
    </dgm:pt>
    <dgm:pt modelId="{1F00B897-9CB7-4132-96DF-69356EC71BD1}" type="pres">
      <dgm:prSet presAssocID="{462BCCE4-7D15-4ED2-8FEA-F1F7DF244752}" presName="Accent1Text" presStyleLbl="node1" presStyleIdx="5" presStyleCnt="6"/>
      <dgm:spPr/>
      <dgm:t>
        <a:bodyPr/>
        <a:lstStyle/>
        <a:p>
          <a:endParaRPr lang="fr-FR"/>
        </a:p>
      </dgm:t>
    </dgm:pt>
  </dgm:ptLst>
  <dgm:cxnLst>
    <dgm:cxn modelId="{761BC5E2-3395-4CAE-B6C3-3B3C65E1F244}" srcId="{23027C0F-5776-44F8-AB11-6AC62ACF3FBB}" destId="{0702F710-06E5-4F79-B1BC-10A0042054F3}" srcOrd="2" destOrd="0" parTransId="{E50587E9-028F-4556-B1EE-D17C4EEC6AD5}" sibTransId="{462BCCE4-7D15-4ED2-8FEA-F1F7DF244752}"/>
    <dgm:cxn modelId="{F579006D-2E14-476B-A6CE-5825C1461391}" type="presOf" srcId="{65E1B5E6-0CF3-4C8F-9E25-1FA9F1717057}" destId="{5EF0C8B6-602D-4767-A0D4-18AA0721CC03}" srcOrd="0" destOrd="0" presId="urn:microsoft.com/office/officeart/2008/layout/AlternatingHexagons"/>
    <dgm:cxn modelId="{505EC4D9-6F26-4BEE-A710-FD419AB0D5DB}" type="presOf" srcId="{28DE89C0-8EE2-4215-80EC-1804224B54C9}" destId="{0537CF75-F3F5-4E18-BE8C-3FB1758C9225}" srcOrd="0" destOrd="0" presId="urn:microsoft.com/office/officeart/2008/layout/AlternatingHexagons"/>
    <dgm:cxn modelId="{352338A6-B4EB-4EB3-83F9-8C469CCABF5F}" srcId="{65E1B5E6-0CF3-4C8F-9E25-1FA9F1717057}" destId="{70EC05F3-624F-42F5-B038-3D2C380FB93D}" srcOrd="0" destOrd="0" parTransId="{6A8AF8A8-FF24-408A-8BAB-7D49B2CC5C3C}" sibTransId="{D5D4F6FD-A257-4917-B837-75F628761AFC}"/>
    <dgm:cxn modelId="{629EBF03-A172-4212-9A4B-E1971560C0CA}" srcId="{23027C0F-5776-44F8-AB11-6AC62ACF3FBB}" destId="{F5F0C775-97BA-441A-BC37-38B110FFAE6A}" srcOrd="1" destOrd="0" parTransId="{365B5798-4394-47A4-9289-AA85A4D761A1}" sibTransId="{3D329957-F6F8-4BBD-A972-95252E7FE799}"/>
    <dgm:cxn modelId="{E3287CF0-9BA0-4E08-BDA6-B382C418E9E7}" type="presOf" srcId="{E2640649-D570-4CCD-832B-62FD8E1D5C85}" destId="{75F71357-D4D0-4B2E-852B-BB6254ABD428}" srcOrd="0" destOrd="0" presId="urn:microsoft.com/office/officeart/2008/layout/AlternatingHexagons"/>
    <dgm:cxn modelId="{06C51863-A79E-4DCB-9ABF-B27F433220B0}" srcId="{0702F710-06E5-4F79-B1BC-10A0042054F3}" destId="{4FAC331C-2136-427F-B64C-C795BBE2EF40}" srcOrd="0" destOrd="0" parTransId="{D452120B-6D0B-49D6-BFDA-E205583468F0}" sibTransId="{A7F668C3-66DF-4E7D-9CB7-3B4D78E28569}"/>
    <dgm:cxn modelId="{C106A599-A07B-4703-BE80-A8042F60FD77}" srcId="{F5F0C775-97BA-441A-BC37-38B110FFAE6A}" destId="{28DE89C0-8EE2-4215-80EC-1804224B54C9}" srcOrd="0" destOrd="0" parTransId="{EE1C3B77-3B98-408C-BEAC-E9FD97D0B8CB}" sibTransId="{603979BF-3672-4BA6-BA6F-D2C517D69E51}"/>
    <dgm:cxn modelId="{DA9BCD2F-F903-4FA9-8393-9AD06F5C74AD}" srcId="{23027C0F-5776-44F8-AB11-6AC62ACF3FBB}" destId="{65E1B5E6-0CF3-4C8F-9E25-1FA9F1717057}" srcOrd="0" destOrd="0" parTransId="{C1030796-5115-4F42-9B44-8FCDFA66EE0D}" sibTransId="{E2640649-D570-4CCD-832B-62FD8E1D5C85}"/>
    <dgm:cxn modelId="{B6CEEC37-ADDE-42E6-AEA0-4195A2C4A140}" type="presOf" srcId="{462BCCE4-7D15-4ED2-8FEA-F1F7DF244752}" destId="{1F00B897-9CB7-4132-96DF-69356EC71BD1}" srcOrd="0" destOrd="0" presId="urn:microsoft.com/office/officeart/2008/layout/AlternatingHexagons"/>
    <dgm:cxn modelId="{70644A94-B12A-4E5E-BA7F-10F5EB371173}" type="presOf" srcId="{23027C0F-5776-44F8-AB11-6AC62ACF3FBB}" destId="{929D37FC-51F5-4F77-A326-C640C678FEC8}" srcOrd="0" destOrd="0" presId="urn:microsoft.com/office/officeart/2008/layout/AlternatingHexagons"/>
    <dgm:cxn modelId="{37D1A37B-D727-4BAA-823D-7535C96844FC}" type="presOf" srcId="{3D329957-F6F8-4BBD-A972-95252E7FE799}" destId="{859B48D3-EFAA-4B39-9C6F-6C60EE512BDA}" srcOrd="0" destOrd="0" presId="urn:microsoft.com/office/officeart/2008/layout/AlternatingHexagons"/>
    <dgm:cxn modelId="{2A1BEACC-FA3D-4951-97C6-24BF0625F6CE}" type="presOf" srcId="{F5F0C775-97BA-441A-BC37-38B110FFAE6A}" destId="{09FD4163-4AE5-4493-B783-4E1E24B00001}" srcOrd="0" destOrd="0" presId="urn:microsoft.com/office/officeart/2008/layout/AlternatingHexagons"/>
    <dgm:cxn modelId="{7E0BDA35-9142-42FA-8D13-9927E13BC204}" type="presOf" srcId="{70EC05F3-624F-42F5-B038-3D2C380FB93D}" destId="{CAB33076-89C3-4F83-9756-19C32683AF07}" srcOrd="0" destOrd="0" presId="urn:microsoft.com/office/officeart/2008/layout/AlternatingHexagons"/>
    <dgm:cxn modelId="{E2F115C6-6C6D-45F7-AEF8-3BC8AAC5023B}" type="presOf" srcId="{0702F710-06E5-4F79-B1BC-10A0042054F3}" destId="{9C7589CB-8BB3-4E64-852F-EF6ED41E7178}" srcOrd="0" destOrd="0" presId="urn:microsoft.com/office/officeart/2008/layout/AlternatingHexagons"/>
    <dgm:cxn modelId="{600FE82E-F226-4253-89FD-519697DF51AB}" type="presOf" srcId="{4FAC331C-2136-427F-B64C-C795BBE2EF40}" destId="{40AECF5D-E40E-4F3D-B1AC-010858D74422}" srcOrd="0" destOrd="0" presId="urn:microsoft.com/office/officeart/2008/layout/AlternatingHexagons"/>
    <dgm:cxn modelId="{5DD472CE-DA63-4ABB-9781-F36AF9CDC36F}" type="presParOf" srcId="{929D37FC-51F5-4F77-A326-C640C678FEC8}" destId="{E5B4418A-BA09-458D-88A8-71CBB0E2D174}" srcOrd="0" destOrd="0" presId="urn:microsoft.com/office/officeart/2008/layout/AlternatingHexagons"/>
    <dgm:cxn modelId="{96635C20-2287-451C-A935-279C5EF0B451}" type="presParOf" srcId="{E5B4418A-BA09-458D-88A8-71CBB0E2D174}" destId="{5EF0C8B6-602D-4767-A0D4-18AA0721CC03}" srcOrd="0" destOrd="0" presId="urn:microsoft.com/office/officeart/2008/layout/AlternatingHexagons"/>
    <dgm:cxn modelId="{31574971-D534-4CE3-8D8E-BE752328DAA7}" type="presParOf" srcId="{E5B4418A-BA09-458D-88A8-71CBB0E2D174}" destId="{CAB33076-89C3-4F83-9756-19C32683AF07}" srcOrd="1" destOrd="0" presId="urn:microsoft.com/office/officeart/2008/layout/AlternatingHexagons"/>
    <dgm:cxn modelId="{B7FF90F6-7C4A-4742-8C0C-C95534967835}" type="presParOf" srcId="{E5B4418A-BA09-458D-88A8-71CBB0E2D174}" destId="{C199A757-EE5B-4671-846D-1D5780AD5CFB}" srcOrd="2" destOrd="0" presId="urn:microsoft.com/office/officeart/2008/layout/AlternatingHexagons"/>
    <dgm:cxn modelId="{5A1BE766-A9F7-472F-8625-541D8953E3D0}" type="presParOf" srcId="{E5B4418A-BA09-458D-88A8-71CBB0E2D174}" destId="{4B342C19-05CB-455B-A5FB-680911B401F1}" srcOrd="3" destOrd="0" presId="urn:microsoft.com/office/officeart/2008/layout/AlternatingHexagons"/>
    <dgm:cxn modelId="{57AB1F03-96ED-4C2C-93F5-D828D9DFCECC}" type="presParOf" srcId="{E5B4418A-BA09-458D-88A8-71CBB0E2D174}" destId="{75F71357-D4D0-4B2E-852B-BB6254ABD428}" srcOrd="4" destOrd="0" presId="urn:microsoft.com/office/officeart/2008/layout/AlternatingHexagons"/>
    <dgm:cxn modelId="{2FF3AC45-EC37-4D79-8938-38978B6624D7}" type="presParOf" srcId="{929D37FC-51F5-4F77-A326-C640C678FEC8}" destId="{C7ED2AEE-EE53-4672-A6B6-B1F796602796}" srcOrd="1" destOrd="0" presId="urn:microsoft.com/office/officeart/2008/layout/AlternatingHexagons"/>
    <dgm:cxn modelId="{2F0B7319-3EE0-4FC5-9F7C-3230562E66AB}" type="presParOf" srcId="{929D37FC-51F5-4F77-A326-C640C678FEC8}" destId="{98E52436-EFA3-47D3-B9AE-32CC8667343C}" srcOrd="2" destOrd="0" presId="urn:microsoft.com/office/officeart/2008/layout/AlternatingHexagons"/>
    <dgm:cxn modelId="{C5BA7CD0-551B-4197-ADC8-11C45DCF6949}" type="presParOf" srcId="{98E52436-EFA3-47D3-B9AE-32CC8667343C}" destId="{09FD4163-4AE5-4493-B783-4E1E24B00001}" srcOrd="0" destOrd="0" presId="urn:microsoft.com/office/officeart/2008/layout/AlternatingHexagons"/>
    <dgm:cxn modelId="{44DE8E1D-4052-43E1-B96A-7AD48FCC868E}" type="presParOf" srcId="{98E52436-EFA3-47D3-B9AE-32CC8667343C}" destId="{0537CF75-F3F5-4E18-BE8C-3FB1758C9225}" srcOrd="1" destOrd="0" presId="urn:microsoft.com/office/officeart/2008/layout/AlternatingHexagons"/>
    <dgm:cxn modelId="{BBAF8BDD-B4DB-4880-AE3D-68486625831E}" type="presParOf" srcId="{98E52436-EFA3-47D3-B9AE-32CC8667343C}" destId="{19F87F44-9055-47E8-AE22-3891D3E28FE3}" srcOrd="2" destOrd="0" presId="urn:microsoft.com/office/officeart/2008/layout/AlternatingHexagons"/>
    <dgm:cxn modelId="{5ADD54F2-FC80-4892-A977-07AFB2D8E35B}" type="presParOf" srcId="{98E52436-EFA3-47D3-B9AE-32CC8667343C}" destId="{BF1DD036-B2E5-40EB-9237-967FBE6CAC49}" srcOrd="3" destOrd="0" presId="urn:microsoft.com/office/officeart/2008/layout/AlternatingHexagons"/>
    <dgm:cxn modelId="{1E100797-9138-4D6F-B7BC-A044CA51143F}" type="presParOf" srcId="{98E52436-EFA3-47D3-B9AE-32CC8667343C}" destId="{859B48D3-EFAA-4B39-9C6F-6C60EE512BDA}" srcOrd="4" destOrd="0" presId="urn:microsoft.com/office/officeart/2008/layout/AlternatingHexagons"/>
    <dgm:cxn modelId="{8402033E-EE6E-4A53-9050-52C56287F0CE}" type="presParOf" srcId="{929D37FC-51F5-4F77-A326-C640C678FEC8}" destId="{ABFB1071-60DF-41EE-B8C6-4024AC56A15F}" srcOrd="3" destOrd="0" presId="urn:microsoft.com/office/officeart/2008/layout/AlternatingHexagons"/>
    <dgm:cxn modelId="{EBD217F4-A317-4544-BEAB-26E1260BF776}" type="presParOf" srcId="{929D37FC-51F5-4F77-A326-C640C678FEC8}" destId="{AE39A855-63AD-42AF-95A1-940B5CFDA4F7}" srcOrd="4" destOrd="0" presId="urn:microsoft.com/office/officeart/2008/layout/AlternatingHexagons"/>
    <dgm:cxn modelId="{95A87C1D-EFB6-410D-9053-BC8D0B269FC3}" type="presParOf" srcId="{AE39A855-63AD-42AF-95A1-940B5CFDA4F7}" destId="{9C7589CB-8BB3-4E64-852F-EF6ED41E7178}" srcOrd="0" destOrd="0" presId="urn:microsoft.com/office/officeart/2008/layout/AlternatingHexagons"/>
    <dgm:cxn modelId="{B061EB43-017E-4242-9FE5-8C6736D445F9}" type="presParOf" srcId="{AE39A855-63AD-42AF-95A1-940B5CFDA4F7}" destId="{40AECF5D-E40E-4F3D-B1AC-010858D74422}" srcOrd="1" destOrd="0" presId="urn:microsoft.com/office/officeart/2008/layout/AlternatingHexagons"/>
    <dgm:cxn modelId="{9D62F1E5-7109-4364-98A3-9383E7A160B9}" type="presParOf" srcId="{AE39A855-63AD-42AF-95A1-940B5CFDA4F7}" destId="{CA480E13-FE49-462C-8E98-8CA50ABB265C}" srcOrd="2" destOrd="0" presId="urn:microsoft.com/office/officeart/2008/layout/AlternatingHexagons"/>
    <dgm:cxn modelId="{36300BE7-8011-4717-9DEA-084D2EE86A41}" type="presParOf" srcId="{AE39A855-63AD-42AF-95A1-940B5CFDA4F7}" destId="{9EAF19EB-0A6B-4118-845A-0DA2FF0D67BF}" srcOrd="3" destOrd="0" presId="urn:microsoft.com/office/officeart/2008/layout/AlternatingHexagons"/>
    <dgm:cxn modelId="{E7412508-7ACE-48EE-8172-D7C9F542B4F0}" type="presParOf" srcId="{AE39A855-63AD-42AF-95A1-940B5CFDA4F7}" destId="{1F00B897-9CB7-4132-96DF-69356EC71BD1}"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DDB32E-37CE-4789-A1C7-FE876DBDF0FA}"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endParaRPr lang="fr-FR"/>
        </a:p>
      </dgm:t>
    </dgm:pt>
    <dgm:pt modelId="{F896D36F-8968-48D8-87E3-34FE59210255}">
      <dgm:prSet phldrT="[Texte]"/>
      <dgm:spPr/>
      <dgm:t>
        <a:bodyPr/>
        <a:lstStyle/>
        <a:p>
          <a:pPr algn="ctr"/>
          <a:r>
            <a:rPr lang="fr-FR" dirty="0" err="1" smtClean="0"/>
            <a:t>Macrosystème</a:t>
          </a:r>
          <a:r>
            <a:rPr lang="fr-FR" dirty="0" smtClean="0"/>
            <a:t> </a:t>
          </a:r>
          <a:endParaRPr lang="fr-FR" dirty="0"/>
        </a:p>
      </dgm:t>
    </dgm:pt>
    <dgm:pt modelId="{6AA7460C-5C4C-4084-95C2-4257B35B8295}" type="parTrans" cxnId="{420F17A8-47F2-4B64-B08E-C4FADA40D5F3}">
      <dgm:prSet/>
      <dgm:spPr/>
      <dgm:t>
        <a:bodyPr/>
        <a:lstStyle/>
        <a:p>
          <a:pPr algn="ctr"/>
          <a:endParaRPr lang="fr-FR"/>
        </a:p>
      </dgm:t>
    </dgm:pt>
    <dgm:pt modelId="{EADBA635-0CE0-45F4-8F47-D5C9EA26E9DE}" type="sibTrans" cxnId="{420F17A8-47F2-4B64-B08E-C4FADA40D5F3}">
      <dgm:prSet/>
      <dgm:spPr/>
      <dgm:t>
        <a:bodyPr/>
        <a:lstStyle/>
        <a:p>
          <a:pPr algn="ctr"/>
          <a:endParaRPr lang="fr-FR"/>
        </a:p>
      </dgm:t>
    </dgm:pt>
    <dgm:pt modelId="{22BE2EE5-24DD-4DA8-8814-2FD0D5BBE804}">
      <dgm:prSet phldrT="[Texte]"/>
      <dgm:spPr/>
      <dgm:t>
        <a:bodyPr/>
        <a:lstStyle/>
        <a:p>
          <a:pPr algn="ctr"/>
          <a:r>
            <a:rPr lang="fr-FR" dirty="0" err="1" smtClean="0"/>
            <a:t>Exosystème</a:t>
          </a:r>
          <a:r>
            <a:rPr lang="fr-FR" dirty="0" smtClean="0"/>
            <a:t> </a:t>
          </a:r>
          <a:endParaRPr lang="fr-FR" dirty="0"/>
        </a:p>
      </dgm:t>
    </dgm:pt>
    <dgm:pt modelId="{AD925F42-5157-4FA5-A52B-8D465633277D}" type="parTrans" cxnId="{C0D7A70D-9B62-46D3-8972-4F5BF126495A}">
      <dgm:prSet/>
      <dgm:spPr/>
      <dgm:t>
        <a:bodyPr/>
        <a:lstStyle/>
        <a:p>
          <a:pPr algn="ctr"/>
          <a:endParaRPr lang="fr-FR"/>
        </a:p>
      </dgm:t>
    </dgm:pt>
    <dgm:pt modelId="{1CB204BC-8237-4D42-BCAE-D5C4604F1EC3}" type="sibTrans" cxnId="{C0D7A70D-9B62-46D3-8972-4F5BF126495A}">
      <dgm:prSet/>
      <dgm:spPr/>
      <dgm:t>
        <a:bodyPr/>
        <a:lstStyle/>
        <a:p>
          <a:pPr algn="ctr"/>
          <a:endParaRPr lang="fr-FR"/>
        </a:p>
      </dgm:t>
    </dgm:pt>
    <dgm:pt modelId="{EF2EFA7E-9B24-4E74-BC45-2614EFA76295}">
      <dgm:prSet phldrT="[Texte]"/>
      <dgm:spPr/>
      <dgm:t>
        <a:bodyPr/>
        <a:lstStyle/>
        <a:p>
          <a:pPr algn="ctr"/>
          <a:r>
            <a:rPr lang="fr-FR" dirty="0" err="1" smtClean="0"/>
            <a:t>Mésosystème</a:t>
          </a:r>
          <a:r>
            <a:rPr lang="fr-FR" dirty="0" smtClean="0"/>
            <a:t> </a:t>
          </a:r>
          <a:endParaRPr lang="fr-FR" dirty="0"/>
        </a:p>
      </dgm:t>
    </dgm:pt>
    <dgm:pt modelId="{6CBC7D10-B306-4A13-8A9F-98F99C7BC0C2}" type="parTrans" cxnId="{3AD1CF96-6492-4C71-8AAC-7E44CA15A1B2}">
      <dgm:prSet/>
      <dgm:spPr/>
      <dgm:t>
        <a:bodyPr/>
        <a:lstStyle/>
        <a:p>
          <a:pPr algn="ctr"/>
          <a:endParaRPr lang="fr-FR"/>
        </a:p>
      </dgm:t>
    </dgm:pt>
    <dgm:pt modelId="{FF804BAD-A835-4FDD-BA5F-468581312B29}" type="sibTrans" cxnId="{3AD1CF96-6492-4C71-8AAC-7E44CA15A1B2}">
      <dgm:prSet/>
      <dgm:spPr/>
      <dgm:t>
        <a:bodyPr/>
        <a:lstStyle/>
        <a:p>
          <a:pPr algn="ctr"/>
          <a:endParaRPr lang="fr-FR"/>
        </a:p>
      </dgm:t>
    </dgm:pt>
    <dgm:pt modelId="{C19401CE-573A-4DFA-84FE-6DB28B7EC5C5}">
      <dgm:prSet phldrT="[Texte]"/>
      <dgm:spPr/>
      <dgm:t>
        <a:bodyPr/>
        <a:lstStyle/>
        <a:p>
          <a:pPr algn="ctr"/>
          <a:r>
            <a:rPr lang="fr-FR" dirty="0" smtClean="0"/>
            <a:t>Microsystème </a:t>
          </a:r>
          <a:endParaRPr lang="fr-FR" dirty="0"/>
        </a:p>
      </dgm:t>
    </dgm:pt>
    <dgm:pt modelId="{E62C70FF-96DB-4CFF-BC2E-C8A4817660E3}" type="parTrans" cxnId="{9D049CA4-BE19-45D4-BFB3-C2879AFD27E3}">
      <dgm:prSet/>
      <dgm:spPr/>
      <dgm:t>
        <a:bodyPr/>
        <a:lstStyle/>
        <a:p>
          <a:pPr algn="ctr"/>
          <a:endParaRPr lang="fr-FR"/>
        </a:p>
      </dgm:t>
    </dgm:pt>
    <dgm:pt modelId="{2F7F9076-2758-4E01-B2EC-AFA3DDBC49D2}" type="sibTrans" cxnId="{9D049CA4-BE19-45D4-BFB3-C2879AFD27E3}">
      <dgm:prSet/>
      <dgm:spPr/>
      <dgm:t>
        <a:bodyPr/>
        <a:lstStyle/>
        <a:p>
          <a:pPr algn="ctr"/>
          <a:endParaRPr lang="fr-FR"/>
        </a:p>
      </dgm:t>
    </dgm:pt>
    <dgm:pt modelId="{177E47E5-0A47-44B0-AC65-9B37DEC65B83}" type="pres">
      <dgm:prSet presAssocID="{0BDDB32E-37CE-4789-A1C7-FE876DBDF0FA}" presName="Name0" presStyleCnt="0">
        <dgm:presLayoutVars>
          <dgm:chMax val="7"/>
          <dgm:resizeHandles val="exact"/>
        </dgm:presLayoutVars>
      </dgm:prSet>
      <dgm:spPr/>
      <dgm:t>
        <a:bodyPr/>
        <a:lstStyle/>
        <a:p>
          <a:endParaRPr lang="fr-CA"/>
        </a:p>
      </dgm:t>
    </dgm:pt>
    <dgm:pt modelId="{6FEDDFB1-2353-4BAD-B992-420536CCB4F7}" type="pres">
      <dgm:prSet presAssocID="{0BDDB32E-37CE-4789-A1C7-FE876DBDF0FA}" presName="comp1" presStyleCnt="0"/>
      <dgm:spPr/>
    </dgm:pt>
    <dgm:pt modelId="{9596DDC7-11EC-46F1-8967-5CB544A0912A}" type="pres">
      <dgm:prSet presAssocID="{0BDDB32E-37CE-4789-A1C7-FE876DBDF0FA}" presName="circle1" presStyleLbl="node1" presStyleIdx="0" presStyleCnt="4" custScaleX="103273" custLinFactNeighborX="364"/>
      <dgm:spPr/>
      <dgm:t>
        <a:bodyPr/>
        <a:lstStyle/>
        <a:p>
          <a:endParaRPr lang="fr-FR"/>
        </a:p>
      </dgm:t>
    </dgm:pt>
    <dgm:pt modelId="{2046D63C-2366-42A3-B8F8-F0E904FD885C}" type="pres">
      <dgm:prSet presAssocID="{0BDDB32E-37CE-4789-A1C7-FE876DBDF0FA}" presName="c1text" presStyleLbl="node1" presStyleIdx="0" presStyleCnt="4">
        <dgm:presLayoutVars>
          <dgm:bulletEnabled val="1"/>
        </dgm:presLayoutVars>
      </dgm:prSet>
      <dgm:spPr/>
      <dgm:t>
        <a:bodyPr/>
        <a:lstStyle/>
        <a:p>
          <a:endParaRPr lang="fr-FR"/>
        </a:p>
      </dgm:t>
    </dgm:pt>
    <dgm:pt modelId="{E5BC1715-A682-4B49-A5AF-57C788C25080}" type="pres">
      <dgm:prSet presAssocID="{0BDDB32E-37CE-4789-A1C7-FE876DBDF0FA}" presName="comp2" presStyleCnt="0"/>
      <dgm:spPr/>
    </dgm:pt>
    <dgm:pt modelId="{707368A7-471C-49C6-8419-D930FD51C39C}" type="pres">
      <dgm:prSet presAssocID="{0BDDB32E-37CE-4789-A1C7-FE876DBDF0FA}" presName="circle2" presStyleLbl="node1" presStyleIdx="1" presStyleCnt="4" custLinFactNeighborX="536" custLinFactNeighborY="-5904"/>
      <dgm:spPr/>
      <dgm:t>
        <a:bodyPr/>
        <a:lstStyle/>
        <a:p>
          <a:endParaRPr lang="fr-CA"/>
        </a:p>
      </dgm:t>
    </dgm:pt>
    <dgm:pt modelId="{42D156D6-935C-43D5-8480-317FA94ABA51}" type="pres">
      <dgm:prSet presAssocID="{0BDDB32E-37CE-4789-A1C7-FE876DBDF0FA}" presName="c2text" presStyleLbl="node1" presStyleIdx="1" presStyleCnt="4">
        <dgm:presLayoutVars>
          <dgm:bulletEnabled val="1"/>
        </dgm:presLayoutVars>
      </dgm:prSet>
      <dgm:spPr/>
      <dgm:t>
        <a:bodyPr/>
        <a:lstStyle/>
        <a:p>
          <a:endParaRPr lang="fr-CA"/>
        </a:p>
      </dgm:t>
    </dgm:pt>
    <dgm:pt modelId="{487D0D8E-1ABD-4EBA-9C8D-73B4EDAA6BF1}" type="pres">
      <dgm:prSet presAssocID="{0BDDB32E-37CE-4789-A1C7-FE876DBDF0FA}" presName="comp3" presStyleCnt="0"/>
      <dgm:spPr/>
    </dgm:pt>
    <dgm:pt modelId="{ACEA0153-E761-4176-A20E-D2600AFB497D}" type="pres">
      <dgm:prSet presAssocID="{0BDDB32E-37CE-4789-A1C7-FE876DBDF0FA}" presName="circle3" presStyleLbl="node1" presStyleIdx="2" presStyleCnt="4" custLinFactNeighborX="-391" custLinFactNeighborY="-15743"/>
      <dgm:spPr/>
      <dgm:t>
        <a:bodyPr/>
        <a:lstStyle/>
        <a:p>
          <a:endParaRPr lang="fr-CA"/>
        </a:p>
      </dgm:t>
    </dgm:pt>
    <dgm:pt modelId="{CAEC79F1-CA81-4A91-AE5C-CD76547E4F7C}" type="pres">
      <dgm:prSet presAssocID="{0BDDB32E-37CE-4789-A1C7-FE876DBDF0FA}" presName="c3text" presStyleLbl="node1" presStyleIdx="2" presStyleCnt="4">
        <dgm:presLayoutVars>
          <dgm:bulletEnabled val="1"/>
        </dgm:presLayoutVars>
      </dgm:prSet>
      <dgm:spPr/>
      <dgm:t>
        <a:bodyPr/>
        <a:lstStyle/>
        <a:p>
          <a:endParaRPr lang="fr-CA"/>
        </a:p>
      </dgm:t>
    </dgm:pt>
    <dgm:pt modelId="{C707CF23-D06C-4803-9F86-F665965C575C}" type="pres">
      <dgm:prSet presAssocID="{0BDDB32E-37CE-4789-A1C7-FE876DBDF0FA}" presName="comp4" presStyleCnt="0"/>
      <dgm:spPr/>
    </dgm:pt>
    <dgm:pt modelId="{0418A60A-5F43-404B-BAC5-E16E7EABD12C}" type="pres">
      <dgm:prSet presAssocID="{0BDDB32E-37CE-4789-A1C7-FE876DBDF0FA}" presName="circle4" presStyleLbl="node1" presStyleIdx="3" presStyleCnt="4" custLinFactNeighborX="2029" custLinFactNeighborY="-39471"/>
      <dgm:spPr/>
      <dgm:t>
        <a:bodyPr/>
        <a:lstStyle/>
        <a:p>
          <a:endParaRPr lang="fr-FR"/>
        </a:p>
      </dgm:t>
    </dgm:pt>
    <dgm:pt modelId="{A9163C37-25EC-4EF7-AB4F-5C8AE5833647}" type="pres">
      <dgm:prSet presAssocID="{0BDDB32E-37CE-4789-A1C7-FE876DBDF0FA}" presName="c4text" presStyleLbl="node1" presStyleIdx="3" presStyleCnt="4">
        <dgm:presLayoutVars>
          <dgm:bulletEnabled val="1"/>
        </dgm:presLayoutVars>
      </dgm:prSet>
      <dgm:spPr/>
      <dgm:t>
        <a:bodyPr/>
        <a:lstStyle/>
        <a:p>
          <a:endParaRPr lang="fr-FR"/>
        </a:p>
      </dgm:t>
    </dgm:pt>
  </dgm:ptLst>
  <dgm:cxnLst>
    <dgm:cxn modelId="{972A128D-5FB7-4F88-9983-5A2A6C37BBB8}" type="presOf" srcId="{EF2EFA7E-9B24-4E74-BC45-2614EFA76295}" destId="{ACEA0153-E761-4176-A20E-D2600AFB497D}" srcOrd="0" destOrd="0" presId="urn:microsoft.com/office/officeart/2005/8/layout/venn2"/>
    <dgm:cxn modelId="{C436D214-BFC1-41A2-9C90-16C808FD894B}" type="presOf" srcId="{22BE2EE5-24DD-4DA8-8814-2FD0D5BBE804}" destId="{42D156D6-935C-43D5-8480-317FA94ABA51}" srcOrd="1" destOrd="0" presId="urn:microsoft.com/office/officeart/2005/8/layout/venn2"/>
    <dgm:cxn modelId="{45EC8ED3-4FC6-4672-A08B-CE4CF75F3B14}" type="presOf" srcId="{0BDDB32E-37CE-4789-A1C7-FE876DBDF0FA}" destId="{177E47E5-0A47-44B0-AC65-9B37DEC65B83}" srcOrd="0" destOrd="0" presId="urn:microsoft.com/office/officeart/2005/8/layout/venn2"/>
    <dgm:cxn modelId="{BBBEA5E4-7151-4EB5-B05C-9E667D867C16}" type="presOf" srcId="{EF2EFA7E-9B24-4E74-BC45-2614EFA76295}" destId="{CAEC79F1-CA81-4A91-AE5C-CD76547E4F7C}" srcOrd="1" destOrd="0" presId="urn:microsoft.com/office/officeart/2005/8/layout/venn2"/>
    <dgm:cxn modelId="{3AD1CF96-6492-4C71-8AAC-7E44CA15A1B2}" srcId="{0BDDB32E-37CE-4789-A1C7-FE876DBDF0FA}" destId="{EF2EFA7E-9B24-4E74-BC45-2614EFA76295}" srcOrd="2" destOrd="0" parTransId="{6CBC7D10-B306-4A13-8A9F-98F99C7BC0C2}" sibTransId="{FF804BAD-A835-4FDD-BA5F-468581312B29}"/>
    <dgm:cxn modelId="{E1A1E2D6-7D1A-49DD-AD3F-C45E40F2407F}" type="presOf" srcId="{C19401CE-573A-4DFA-84FE-6DB28B7EC5C5}" destId="{0418A60A-5F43-404B-BAC5-E16E7EABD12C}" srcOrd="0" destOrd="0" presId="urn:microsoft.com/office/officeart/2005/8/layout/venn2"/>
    <dgm:cxn modelId="{0806A306-B06F-411F-AD78-07904EAB535F}" type="presOf" srcId="{22BE2EE5-24DD-4DA8-8814-2FD0D5BBE804}" destId="{707368A7-471C-49C6-8419-D930FD51C39C}" srcOrd="0" destOrd="0" presId="urn:microsoft.com/office/officeart/2005/8/layout/venn2"/>
    <dgm:cxn modelId="{2EDAA1E9-527E-465E-AAC0-3D816C7149B5}" type="presOf" srcId="{C19401CE-573A-4DFA-84FE-6DB28B7EC5C5}" destId="{A9163C37-25EC-4EF7-AB4F-5C8AE5833647}" srcOrd="1" destOrd="0" presId="urn:microsoft.com/office/officeart/2005/8/layout/venn2"/>
    <dgm:cxn modelId="{9D049CA4-BE19-45D4-BFB3-C2879AFD27E3}" srcId="{0BDDB32E-37CE-4789-A1C7-FE876DBDF0FA}" destId="{C19401CE-573A-4DFA-84FE-6DB28B7EC5C5}" srcOrd="3" destOrd="0" parTransId="{E62C70FF-96DB-4CFF-BC2E-C8A4817660E3}" sibTransId="{2F7F9076-2758-4E01-B2EC-AFA3DDBC49D2}"/>
    <dgm:cxn modelId="{4091BC7F-7242-41F3-BEF6-FA0AAD96AFF2}" type="presOf" srcId="{F896D36F-8968-48D8-87E3-34FE59210255}" destId="{2046D63C-2366-42A3-B8F8-F0E904FD885C}" srcOrd="1" destOrd="0" presId="urn:microsoft.com/office/officeart/2005/8/layout/venn2"/>
    <dgm:cxn modelId="{C0D7A70D-9B62-46D3-8972-4F5BF126495A}" srcId="{0BDDB32E-37CE-4789-A1C7-FE876DBDF0FA}" destId="{22BE2EE5-24DD-4DA8-8814-2FD0D5BBE804}" srcOrd="1" destOrd="0" parTransId="{AD925F42-5157-4FA5-A52B-8D465633277D}" sibTransId="{1CB204BC-8237-4D42-BCAE-D5C4604F1EC3}"/>
    <dgm:cxn modelId="{D5078FBF-3E9F-4D4F-A48B-9F87603BB9F6}" type="presOf" srcId="{F896D36F-8968-48D8-87E3-34FE59210255}" destId="{9596DDC7-11EC-46F1-8967-5CB544A0912A}" srcOrd="0" destOrd="0" presId="urn:microsoft.com/office/officeart/2005/8/layout/venn2"/>
    <dgm:cxn modelId="{420F17A8-47F2-4B64-B08E-C4FADA40D5F3}" srcId="{0BDDB32E-37CE-4789-A1C7-FE876DBDF0FA}" destId="{F896D36F-8968-48D8-87E3-34FE59210255}" srcOrd="0" destOrd="0" parTransId="{6AA7460C-5C4C-4084-95C2-4257B35B8295}" sibTransId="{EADBA635-0CE0-45F4-8F47-D5C9EA26E9DE}"/>
    <dgm:cxn modelId="{42BB72E4-FA2F-4D79-BD87-D7DCDE1EC6BD}" type="presParOf" srcId="{177E47E5-0A47-44B0-AC65-9B37DEC65B83}" destId="{6FEDDFB1-2353-4BAD-B992-420536CCB4F7}" srcOrd="0" destOrd="0" presId="urn:microsoft.com/office/officeart/2005/8/layout/venn2"/>
    <dgm:cxn modelId="{9FC2DE08-A272-4FF4-89F3-FDA939ACDD6E}" type="presParOf" srcId="{6FEDDFB1-2353-4BAD-B992-420536CCB4F7}" destId="{9596DDC7-11EC-46F1-8967-5CB544A0912A}" srcOrd="0" destOrd="0" presId="urn:microsoft.com/office/officeart/2005/8/layout/venn2"/>
    <dgm:cxn modelId="{7768BC2C-AC28-4EE4-8890-CB08A8CEFEC8}" type="presParOf" srcId="{6FEDDFB1-2353-4BAD-B992-420536CCB4F7}" destId="{2046D63C-2366-42A3-B8F8-F0E904FD885C}" srcOrd="1" destOrd="0" presId="urn:microsoft.com/office/officeart/2005/8/layout/venn2"/>
    <dgm:cxn modelId="{74F5AB12-D8F8-4A2A-B042-FEC5764A543D}" type="presParOf" srcId="{177E47E5-0A47-44B0-AC65-9B37DEC65B83}" destId="{E5BC1715-A682-4B49-A5AF-57C788C25080}" srcOrd="1" destOrd="0" presId="urn:microsoft.com/office/officeart/2005/8/layout/venn2"/>
    <dgm:cxn modelId="{7365E75C-584A-492C-9E22-2B6F94E7B03E}" type="presParOf" srcId="{E5BC1715-A682-4B49-A5AF-57C788C25080}" destId="{707368A7-471C-49C6-8419-D930FD51C39C}" srcOrd="0" destOrd="0" presId="urn:microsoft.com/office/officeart/2005/8/layout/venn2"/>
    <dgm:cxn modelId="{338F47C5-A9E8-4553-AF02-B188ADEFC255}" type="presParOf" srcId="{E5BC1715-A682-4B49-A5AF-57C788C25080}" destId="{42D156D6-935C-43D5-8480-317FA94ABA51}" srcOrd="1" destOrd="0" presId="urn:microsoft.com/office/officeart/2005/8/layout/venn2"/>
    <dgm:cxn modelId="{189365A7-996C-46C8-9038-91C7C0CA2963}" type="presParOf" srcId="{177E47E5-0A47-44B0-AC65-9B37DEC65B83}" destId="{487D0D8E-1ABD-4EBA-9C8D-73B4EDAA6BF1}" srcOrd="2" destOrd="0" presId="urn:microsoft.com/office/officeart/2005/8/layout/venn2"/>
    <dgm:cxn modelId="{4471C4C0-E8BC-4A63-A74B-AB61D49425D8}" type="presParOf" srcId="{487D0D8E-1ABD-4EBA-9C8D-73B4EDAA6BF1}" destId="{ACEA0153-E761-4176-A20E-D2600AFB497D}" srcOrd="0" destOrd="0" presId="urn:microsoft.com/office/officeart/2005/8/layout/venn2"/>
    <dgm:cxn modelId="{D75E71FD-D2E7-4311-93AB-593D27CFD6DE}" type="presParOf" srcId="{487D0D8E-1ABD-4EBA-9C8D-73B4EDAA6BF1}" destId="{CAEC79F1-CA81-4A91-AE5C-CD76547E4F7C}" srcOrd="1" destOrd="0" presId="urn:microsoft.com/office/officeart/2005/8/layout/venn2"/>
    <dgm:cxn modelId="{80F11C95-6417-4635-9574-45D94F614BEB}" type="presParOf" srcId="{177E47E5-0A47-44B0-AC65-9B37DEC65B83}" destId="{C707CF23-D06C-4803-9F86-F665965C575C}" srcOrd="3" destOrd="0" presId="urn:microsoft.com/office/officeart/2005/8/layout/venn2"/>
    <dgm:cxn modelId="{6667CD9E-13C2-42A8-98D9-B985DE7DA743}" type="presParOf" srcId="{C707CF23-D06C-4803-9F86-F665965C575C}" destId="{0418A60A-5F43-404B-BAC5-E16E7EABD12C}" srcOrd="0" destOrd="0" presId="urn:microsoft.com/office/officeart/2005/8/layout/venn2"/>
    <dgm:cxn modelId="{A315E7AD-F222-4EB2-BC19-1A9744E176F8}" type="presParOf" srcId="{C707CF23-D06C-4803-9F86-F665965C575C}" destId="{A9163C37-25EC-4EF7-AB4F-5C8AE5833647}"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559851-97A9-483A-95D9-1BEA48BFFF0E}" type="doc">
      <dgm:prSet loTypeId="urn:microsoft.com/office/officeart/2005/8/layout/venn1" loCatId="relationship" qsTypeId="urn:microsoft.com/office/officeart/2005/8/quickstyle/simple4" qsCatId="simple" csTypeId="urn:microsoft.com/office/officeart/2005/8/colors/colorful5" csCatId="colorful" phldr="1"/>
      <dgm:spPr/>
    </dgm:pt>
    <dgm:pt modelId="{4F23FDEE-1D2A-4D34-8B33-4A0E4FF067AD}">
      <dgm:prSet phldrT="[Texte]"/>
      <dgm:spPr>
        <a:solidFill>
          <a:schemeClr val="accent6">
            <a:lumMod val="60000"/>
            <a:lumOff val="40000"/>
          </a:schemeClr>
        </a:solidFill>
      </dgm:spPr>
      <dgm:t>
        <a:bodyPr/>
        <a:lstStyle/>
        <a:p>
          <a:r>
            <a:rPr lang="fr-FR" dirty="0" smtClean="0"/>
            <a:t>Entre 10 et 20% de la population est en situation de handicap</a:t>
          </a:r>
          <a:endParaRPr lang="fr-FR" dirty="0"/>
        </a:p>
      </dgm:t>
    </dgm:pt>
    <dgm:pt modelId="{3D427D82-CDD0-401C-B0F9-040F91240095}" type="parTrans" cxnId="{D3C69B56-7EDD-4D0C-A98D-059E39DE8D33}">
      <dgm:prSet/>
      <dgm:spPr/>
      <dgm:t>
        <a:bodyPr/>
        <a:lstStyle/>
        <a:p>
          <a:endParaRPr lang="fr-FR"/>
        </a:p>
      </dgm:t>
    </dgm:pt>
    <dgm:pt modelId="{B0887569-AD59-4BC8-B138-181BFDBFA7A3}" type="sibTrans" cxnId="{D3C69B56-7EDD-4D0C-A98D-059E39DE8D33}">
      <dgm:prSet/>
      <dgm:spPr/>
      <dgm:t>
        <a:bodyPr/>
        <a:lstStyle/>
        <a:p>
          <a:endParaRPr lang="fr-FR"/>
        </a:p>
      </dgm:t>
    </dgm:pt>
    <dgm:pt modelId="{0D0AED4A-E76E-40C7-ABCF-CE578DB9948C}">
      <dgm:prSet phldrT="[Texte]"/>
      <dgm:spPr>
        <a:solidFill>
          <a:schemeClr val="accent5">
            <a:lumMod val="40000"/>
            <a:lumOff val="60000"/>
          </a:schemeClr>
        </a:solidFill>
      </dgm:spPr>
      <dgm:t>
        <a:bodyPr/>
        <a:lstStyle/>
        <a:p>
          <a:r>
            <a:rPr lang="fr-FR" dirty="0" smtClean="0"/>
            <a:t>En 2017, 52% sont des femmes</a:t>
          </a:r>
          <a:endParaRPr lang="fr-FR" dirty="0"/>
        </a:p>
      </dgm:t>
    </dgm:pt>
    <dgm:pt modelId="{FC643866-3D8A-4372-92E5-65CE2444908E}" type="parTrans" cxnId="{DD8357A9-EE68-4BA9-A38F-B5A461B2032E}">
      <dgm:prSet/>
      <dgm:spPr/>
      <dgm:t>
        <a:bodyPr/>
        <a:lstStyle/>
        <a:p>
          <a:endParaRPr lang="fr-FR"/>
        </a:p>
      </dgm:t>
    </dgm:pt>
    <dgm:pt modelId="{A0312DA6-6C67-45AB-B903-656EFC749BCC}" type="sibTrans" cxnId="{DD8357A9-EE68-4BA9-A38F-B5A461B2032E}">
      <dgm:prSet/>
      <dgm:spPr/>
      <dgm:t>
        <a:bodyPr/>
        <a:lstStyle/>
        <a:p>
          <a:endParaRPr lang="fr-FR"/>
        </a:p>
      </dgm:t>
    </dgm:pt>
    <dgm:pt modelId="{D9E372E8-B477-4E39-93CC-C4810B4DD0AA}">
      <dgm:prSet phldrT="[Texte]"/>
      <dgm:spPr>
        <a:solidFill>
          <a:schemeClr val="accent4"/>
        </a:solidFill>
      </dgm:spPr>
      <dgm:t>
        <a:bodyPr/>
        <a:lstStyle/>
        <a:p>
          <a:r>
            <a:rPr lang="fr-FR" dirty="0" smtClean="0"/>
            <a:t>En 2012, 12,30% des habitants sont migrants ou issus de l’immigration </a:t>
          </a:r>
          <a:endParaRPr lang="fr-FR" dirty="0"/>
        </a:p>
      </dgm:t>
    </dgm:pt>
    <dgm:pt modelId="{DAF5F212-54D6-4D16-A70D-B9AABB78743F}" type="parTrans" cxnId="{B67AA81A-A053-44AB-B34F-93195AF75A4F}">
      <dgm:prSet/>
      <dgm:spPr/>
      <dgm:t>
        <a:bodyPr/>
        <a:lstStyle/>
        <a:p>
          <a:endParaRPr lang="fr-FR"/>
        </a:p>
      </dgm:t>
    </dgm:pt>
    <dgm:pt modelId="{5B43008E-339C-40FE-A5AA-7984B0F7C61F}" type="sibTrans" cxnId="{B67AA81A-A053-44AB-B34F-93195AF75A4F}">
      <dgm:prSet/>
      <dgm:spPr/>
      <dgm:t>
        <a:bodyPr/>
        <a:lstStyle/>
        <a:p>
          <a:endParaRPr lang="fr-FR"/>
        </a:p>
      </dgm:t>
    </dgm:pt>
    <dgm:pt modelId="{2A43C7BC-6D15-4EC3-9F5F-43DBF9685546}" type="pres">
      <dgm:prSet presAssocID="{DC559851-97A9-483A-95D9-1BEA48BFFF0E}" presName="compositeShape" presStyleCnt="0">
        <dgm:presLayoutVars>
          <dgm:chMax val="7"/>
          <dgm:dir/>
          <dgm:resizeHandles val="exact"/>
        </dgm:presLayoutVars>
      </dgm:prSet>
      <dgm:spPr/>
    </dgm:pt>
    <dgm:pt modelId="{6B707FB4-B970-4E6F-A337-EA32C54CE170}" type="pres">
      <dgm:prSet presAssocID="{4F23FDEE-1D2A-4D34-8B33-4A0E4FF067AD}" presName="circ1" presStyleLbl="vennNode1" presStyleIdx="0" presStyleCnt="3" custLinFactNeighborX="-707" custLinFactNeighborY="-1818"/>
      <dgm:spPr/>
      <dgm:t>
        <a:bodyPr/>
        <a:lstStyle/>
        <a:p>
          <a:endParaRPr lang="fr-FR"/>
        </a:p>
      </dgm:t>
    </dgm:pt>
    <dgm:pt modelId="{FF785F23-3614-4197-BAEE-886C62744858}" type="pres">
      <dgm:prSet presAssocID="{4F23FDEE-1D2A-4D34-8B33-4A0E4FF067AD}" presName="circ1Tx" presStyleLbl="revTx" presStyleIdx="0" presStyleCnt="0">
        <dgm:presLayoutVars>
          <dgm:chMax val="0"/>
          <dgm:chPref val="0"/>
          <dgm:bulletEnabled val="1"/>
        </dgm:presLayoutVars>
      </dgm:prSet>
      <dgm:spPr/>
      <dgm:t>
        <a:bodyPr/>
        <a:lstStyle/>
        <a:p>
          <a:endParaRPr lang="fr-FR"/>
        </a:p>
      </dgm:t>
    </dgm:pt>
    <dgm:pt modelId="{974B37E5-C545-4CC6-80AE-18C604015D68}" type="pres">
      <dgm:prSet presAssocID="{0D0AED4A-E76E-40C7-ABCF-CE578DB9948C}" presName="circ2" presStyleLbl="vennNode1" presStyleIdx="1" presStyleCnt="3"/>
      <dgm:spPr/>
      <dgm:t>
        <a:bodyPr/>
        <a:lstStyle/>
        <a:p>
          <a:endParaRPr lang="fr-FR"/>
        </a:p>
      </dgm:t>
    </dgm:pt>
    <dgm:pt modelId="{704FFB76-9B38-4382-B80E-C1DDD87E9C5D}" type="pres">
      <dgm:prSet presAssocID="{0D0AED4A-E76E-40C7-ABCF-CE578DB9948C}" presName="circ2Tx" presStyleLbl="revTx" presStyleIdx="0" presStyleCnt="0">
        <dgm:presLayoutVars>
          <dgm:chMax val="0"/>
          <dgm:chPref val="0"/>
          <dgm:bulletEnabled val="1"/>
        </dgm:presLayoutVars>
      </dgm:prSet>
      <dgm:spPr/>
      <dgm:t>
        <a:bodyPr/>
        <a:lstStyle/>
        <a:p>
          <a:endParaRPr lang="fr-FR"/>
        </a:p>
      </dgm:t>
    </dgm:pt>
    <dgm:pt modelId="{E12E487F-D067-4FFD-9F35-1CFA96A52946}" type="pres">
      <dgm:prSet presAssocID="{D9E372E8-B477-4E39-93CC-C4810B4DD0AA}" presName="circ3" presStyleLbl="vennNode1" presStyleIdx="2" presStyleCnt="3"/>
      <dgm:spPr/>
      <dgm:t>
        <a:bodyPr/>
        <a:lstStyle/>
        <a:p>
          <a:endParaRPr lang="fr-FR"/>
        </a:p>
      </dgm:t>
    </dgm:pt>
    <dgm:pt modelId="{7C788938-5851-4CD8-BE21-48ABED139725}" type="pres">
      <dgm:prSet presAssocID="{D9E372E8-B477-4E39-93CC-C4810B4DD0AA}" presName="circ3Tx" presStyleLbl="revTx" presStyleIdx="0" presStyleCnt="0">
        <dgm:presLayoutVars>
          <dgm:chMax val="0"/>
          <dgm:chPref val="0"/>
          <dgm:bulletEnabled val="1"/>
        </dgm:presLayoutVars>
      </dgm:prSet>
      <dgm:spPr/>
      <dgm:t>
        <a:bodyPr/>
        <a:lstStyle/>
        <a:p>
          <a:endParaRPr lang="fr-FR"/>
        </a:p>
      </dgm:t>
    </dgm:pt>
  </dgm:ptLst>
  <dgm:cxnLst>
    <dgm:cxn modelId="{7F123350-560E-4C38-B0C7-E76342B606FF}" type="presOf" srcId="{4F23FDEE-1D2A-4D34-8B33-4A0E4FF067AD}" destId="{6B707FB4-B970-4E6F-A337-EA32C54CE170}" srcOrd="0" destOrd="0" presId="urn:microsoft.com/office/officeart/2005/8/layout/venn1"/>
    <dgm:cxn modelId="{34FD204D-E967-43A5-9664-FCB10A66D39C}" type="presOf" srcId="{0D0AED4A-E76E-40C7-ABCF-CE578DB9948C}" destId="{974B37E5-C545-4CC6-80AE-18C604015D68}" srcOrd="0" destOrd="0" presId="urn:microsoft.com/office/officeart/2005/8/layout/venn1"/>
    <dgm:cxn modelId="{3ABE0165-A234-4831-8E9C-D180E6CC67EA}" type="presOf" srcId="{D9E372E8-B477-4E39-93CC-C4810B4DD0AA}" destId="{E12E487F-D067-4FFD-9F35-1CFA96A52946}" srcOrd="0" destOrd="0" presId="urn:microsoft.com/office/officeart/2005/8/layout/venn1"/>
    <dgm:cxn modelId="{DD8357A9-EE68-4BA9-A38F-B5A461B2032E}" srcId="{DC559851-97A9-483A-95D9-1BEA48BFFF0E}" destId="{0D0AED4A-E76E-40C7-ABCF-CE578DB9948C}" srcOrd="1" destOrd="0" parTransId="{FC643866-3D8A-4372-92E5-65CE2444908E}" sibTransId="{A0312DA6-6C67-45AB-B903-656EFC749BCC}"/>
    <dgm:cxn modelId="{D5B9D671-682C-4FE1-A88A-95D2818908E4}" type="presOf" srcId="{0D0AED4A-E76E-40C7-ABCF-CE578DB9948C}" destId="{704FFB76-9B38-4382-B80E-C1DDD87E9C5D}" srcOrd="1" destOrd="0" presId="urn:microsoft.com/office/officeart/2005/8/layout/venn1"/>
    <dgm:cxn modelId="{D3C69B56-7EDD-4D0C-A98D-059E39DE8D33}" srcId="{DC559851-97A9-483A-95D9-1BEA48BFFF0E}" destId="{4F23FDEE-1D2A-4D34-8B33-4A0E4FF067AD}" srcOrd="0" destOrd="0" parTransId="{3D427D82-CDD0-401C-B0F9-040F91240095}" sibTransId="{B0887569-AD59-4BC8-B138-181BFDBFA7A3}"/>
    <dgm:cxn modelId="{2DBED8E8-2CE7-4D47-AB1D-570F9596356D}" type="presOf" srcId="{D9E372E8-B477-4E39-93CC-C4810B4DD0AA}" destId="{7C788938-5851-4CD8-BE21-48ABED139725}" srcOrd="1" destOrd="0" presId="urn:microsoft.com/office/officeart/2005/8/layout/venn1"/>
    <dgm:cxn modelId="{B67AA81A-A053-44AB-B34F-93195AF75A4F}" srcId="{DC559851-97A9-483A-95D9-1BEA48BFFF0E}" destId="{D9E372E8-B477-4E39-93CC-C4810B4DD0AA}" srcOrd="2" destOrd="0" parTransId="{DAF5F212-54D6-4D16-A70D-B9AABB78743F}" sibTransId="{5B43008E-339C-40FE-A5AA-7984B0F7C61F}"/>
    <dgm:cxn modelId="{2DC1096F-EA40-458F-B9EF-8C863E0B3EA3}" type="presOf" srcId="{4F23FDEE-1D2A-4D34-8B33-4A0E4FF067AD}" destId="{FF785F23-3614-4197-BAEE-886C62744858}" srcOrd="1" destOrd="0" presId="urn:microsoft.com/office/officeart/2005/8/layout/venn1"/>
    <dgm:cxn modelId="{0403742A-3D28-4F91-80DE-D48DF5B669B8}" type="presOf" srcId="{DC559851-97A9-483A-95D9-1BEA48BFFF0E}" destId="{2A43C7BC-6D15-4EC3-9F5F-43DBF9685546}" srcOrd="0" destOrd="0" presId="urn:microsoft.com/office/officeart/2005/8/layout/venn1"/>
    <dgm:cxn modelId="{573A06DE-45B5-434F-98E8-842B8206CF04}" type="presParOf" srcId="{2A43C7BC-6D15-4EC3-9F5F-43DBF9685546}" destId="{6B707FB4-B970-4E6F-A337-EA32C54CE170}" srcOrd="0" destOrd="0" presId="urn:microsoft.com/office/officeart/2005/8/layout/venn1"/>
    <dgm:cxn modelId="{B6C29D8F-6917-46FE-A374-FBF1D317269A}" type="presParOf" srcId="{2A43C7BC-6D15-4EC3-9F5F-43DBF9685546}" destId="{FF785F23-3614-4197-BAEE-886C62744858}" srcOrd="1" destOrd="0" presId="urn:microsoft.com/office/officeart/2005/8/layout/venn1"/>
    <dgm:cxn modelId="{A67FDD34-EA99-420D-B683-7C209DAB5466}" type="presParOf" srcId="{2A43C7BC-6D15-4EC3-9F5F-43DBF9685546}" destId="{974B37E5-C545-4CC6-80AE-18C604015D68}" srcOrd="2" destOrd="0" presId="urn:microsoft.com/office/officeart/2005/8/layout/venn1"/>
    <dgm:cxn modelId="{C6323E91-6C67-4F31-8FAA-F6082BEAE701}" type="presParOf" srcId="{2A43C7BC-6D15-4EC3-9F5F-43DBF9685546}" destId="{704FFB76-9B38-4382-B80E-C1DDD87E9C5D}" srcOrd="3" destOrd="0" presId="urn:microsoft.com/office/officeart/2005/8/layout/venn1"/>
    <dgm:cxn modelId="{337757F8-F853-4DBB-B499-6196DB67F015}" type="presParOf" srcId="{2A43C7BC-6D15-4EC3-9F5F-43DBF9685546}" destId="{E12E487F-D067-4FFD-9F35-1CFA96A52946}" srcOrd="4" destOrd="0" presId="urn:microsoft.com/office/officeart/2005/8/layout/venn1"/>
    <dgm:cxn modelId="{1A469B0D-2434-4279-AF20-BCB5D1025FB2}" type="presParOf" srcId="{2A43C7BC-6D15-4EC3-9F5F-43DBF9685546}" destId="{7C788938-5851-4CD8-BE21-48ABED139725}" srcOrd="5" destOrd="0" presId="urn:microsoft.com/office/officeart/2005/8/layout/ven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F7BBE5-9EC4-436C-AEBD-46702DB9EC8D}" type="doc">
      <dgm:prSet loTypeId="urn:microsoft.com/office/officeart/2009/3/layout/SnapshotPictureList" loCatId="picture" qsTypeId="urn:microsoft.com/office/officeart/2005/8/quickstyle/simple1" qsCatId="simple" csTypeId="urn:microsoft.com/office/officeart/2005/8/colors/accent1_2" csCatId="accent1" phldr="1"/>
      <dgm:spPr/>
    </dgm:pt>
    <dgm:pt modelId="{23E2EF0F-947D-4696-961E-D38C52C1E92B}">
      <dgm:prSet phldrT="[Texte]"/>
      <dgm:spPr/>
      <dgm:t>
        <a:bodyPr/>
        <a:lstStyle/>
        <a:p>
          <a:r>
            <a:rPr lang="fr-FR" dirty="0" smtClean="0"/>
            <a:t>Les images dans nos têtes (France, avril 2017)</a:t>
          </a:r>
          <a:endParaRPr lang="fr-FR" dirty="0"/>
        </a:p>
      </dgm:t>
    </dgm:pt>
    <dgm:pt modelId="{A3B8DB31-0CA3-4676-A7EC-A9973AB5FE26}" type="parTrans" cxnId="{27D0804D-7904-409B-ADA1-FC1C5D81CF6F}">
      <dgm:prSet/>
      <dgm:spPr/>
      <dgm:t>
        <a:bodyPr/>
        <a:lstStyle/>
        <a:p>
          <a:endParaRPr lang="fr-FR"/>
        </a:p>
      </dgm:t>
    </dgm:pt>
    <dgm:pt modelId="{542E94F7-47BF-43F9-97F2-9D3DCECEF80B}" type="sibTrans" cxnId="{27D0804D-7904-409B-ADA1-FC1C5D81CF6F}">
      <dgm:prSet/>
      <dgm:spPr/>
      <dgm:t>
        <a:bodyPr/>
        <a:lstStyle/>
        <a:p>
          <a:endParaRPr lang="fr-FR"/>
        </a:p>
      </dgm:t>
    </dgm:pt>
    <dgm:pt modelId="{34AD3296-3345-4C7D-9B8E-0F75BE789424}" type="pres">
      <dgm:prSet presAssocID="{A3F7BBE5-9EC4-436C-AEBD-46702DB9EC8D}" presName="Name0" presStyleCnt="0">
        <dgm:presLayoutVars>
          <dgm:chMax/>
          <dgm:chPref/>
          <dgm:dir/>
          <dgm:animLvl val="lvl"/>
        </dgm:presLayoutVars>
      </dgm:prSet>
      <dgm:spPr/>
    </dgm:pt>
    <dgm:pt modelId="{D1EE3783-34E9-4845-BE0E-0F1EEF081A6F}" type="pres">
      <dgm:prSet presAssocID="{23E2EF0F-947D-4696-961E-D38C52C1E92B}" presName="composite" presStyleCnt="0"/>
      <dgm:spPr/>
    </dgm:pt>
    <dgm:pt modelId="{1A99516B-D5ED-4FF1-AEAF-7709B623CB1A}" type="pres">
      <dgm:prSet presAssocID="{23E2EF0F-947D-4696-961E-D38C52C1E92B}" presName="ParentAccentShape" presStyleLbl="trBgShp" presStyleIdx="0" presStyleCnt="1"/>
      <dgm:spPr/>
    </dgm:pt>
    <dgm:pt modelId="{29EFBBF0-08E6-4698-8E1C-043380B08B32}" type="pres">
      <dgm:prSet presAssocID="{23E2EF0F-947D-4696-961E-D38C52C1E92B}" presName="ParentText" presStyleLbl="revTx" presStyleIdx="0" presStyleCnt="2">
        <dgm:presLayoutVars>
          <dgm:chMax val="1"/>
          <dgm:chPref val="1"/>
          <dgm:bulletEnabled val="1"/>
        </dgm:presLayoutVars>
      </dgm:prSet>
      <dgm:spPr/>
      <dgm:t>
        <a:bodyPr/>
        <a:lstStyle/>
        <a:p>
          <a:endParaRPr lang="fr-FR"/>
        </a:p>
      </dgm:t>
    </dgm:pt>
    <dgm:pt modelId="{502D4F72-9127-40FC-8A31-CFFBDC69793C}" type="pres">
      <dgm:prSet presAssocID="{23E2EF0F-947D-4696-961E-D38C52C1E92B}" presName="ChildText" presStyleLbl="revTx" presStyleIdx="1" presStyleCnt="2">
        <dgm:presLayoutVars>
          <dgm:chMax val="0"/>
          <dgm:chPref val="0"/>
        </dgm:presLayoutVars>
      </dgm:prSet>
      <dgm:spPr/>
    </dgm:pt>
    <dgm:pt modelId="{C9318A30-1523-4312-8401-CA4EE7204A33}" type="pres">
      <dgm:prSet presAssocID="{23E2EF0F-947D-4696-961E-D38C52C1E92B}" presName="ChildAccentShape" presStyleLbl="trBgShp" presStyleIdx="0" presStyleCnt="1"/>
      <dgm:spPr/>
    </dgm:pt>
    <dgm:pt modelId="{08875948-2D99-4217-B495-90EEFA7B0F13}" type="pres">
      <dgm:prSet presAssocID="{23E2EF0F-947D-4696-961E-D38C52C1E92B}" presName="Image" presStyleLbl="alignImgPlac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2000" r="-12000"/>
          </a:stretch>
        </a:blipFill>
      </dgm:spPr>
    </dgm:pt>
  </dgm:ptLst>
  <dgm:cxnLst>
    <dgm:cxn modelId="{8D14A584-E30B-47EB-AA65-671BB5755CDB}" type="presOf" srcId="{23E2EF0F-947D-4696-961E-D38C52C1E92B}" destId="{29EFBBF0-08E6-4698-8E1C-043380B08B32}" srcOrd="0" destOrd="0" presId="urn:microsoft.com/office/officeart/2009/3/layout/SnapshotPictureList"/>
    <dgm:cxn modelId="{27D0804D-7904-409B-ADA1-FC1C5D81CF6F}" srcId="{A3F7BBE5-9EC4-436C-AEBD-46702DB9EC8D}" destId="{23E2EF0F-947D-4696-961E-D38C52C1E92B}" srcOrd="0" destOrd="0" parTransId="{A3B8DB31-0CA3-4676-A7EC-A9973AB5FE26}" sibTransId="{542E94F7-47BF-43F9-97F2-9D3DCECEF80B}"/>
    <dgm:cxn modelId="{1D8939D1-9C9E-48D7-8AFF-3056881F8954}" type="presOf" srcId="{A3F7BBE5-9EC4-436C-AEBD-46702DB9EC8D}" destId="{34AD3296-3345-4C7D-9B8E-0F75BE789424}" srcOrd="0" destOrd="0" presId="urn:microsoft.com/office/officeart/2009/3/layout/SnapshotPictureList"/>
    <dgm:cxn modelId="{1B87260D-5111-4394-842B-12D354C2D728}" type="presParOf" srcId="{34AD3296-3345-4C7D-9B8E-0F75BE789424}" destId="{D1EE3783-34E9-4845-BE0E-0F1EEF081A6F}" srcOrd="0" destOrd="0" presId="urn:microsoft.com/office/officeart/2009/3/layout/SnapshotPictureList"/>
    <dgm:cxn modelId="{83897DCA-766F-47BE-AD48-B4CD077D84F6}" type="presParOf" srcId="{D1EE3783-34E9-4845-BE0E-0F1EEF081A6F}" destId="{1A99516B-D5ED-4FF1-AEAF-7709B623CB1A}" srcOrd="0" destOrd="0" presId="urn:microsoft.com/office/officeart/2009/3/layout/SnapshotPictureList"/>
    <dgm:cxn modelId="{44677330-1B10-4C85-822E-2DDE78A2969F}" type="presParOf" srcId="{D1EE3783-34E9-4845-BE0E-0F1EEF081A6F}" destId="{29EFBBF0-08E6-4698-8E1C-043380B08B32}" srcOrd="1" destOrd="0" presId="urn:microsoft.com/office/officeart/2009/3/layout/SnapshotPictureList"/>
    <dgm:cxn modelId="{6501A45E-EABC-4596-BF81-F3373F7CA22A}" type="presParOf" srcId="{D1EE3783-34E9-4845-BE0E-0F1EEF081A6F}" destId="{502D4F72-9127-40FC-8A31-CFFBDC69793C}" srcOrd="2" destOrd="0" presId="urn:microsoft.com/office/officeart/2009/3/layout/SnapshotPictureList"/>
    <dgm:cxn modelId="{054D9017-38BF-45A1-BB76-E90F229CDE6A}" type="presParOf" srcId="{D1EE3783-34E9-4845-BE0E-0F1EEF081A6F}" destId="{C9318A30-1523-4312-8401-CA4EE7204A33}" srcOrd="3" destOrd="0" presId="urn:microsoft.com/office/officeart/2009/3/layout/SnapshotPictureList"/>
    <dgm:cxn modelId="{7723E365-7548-4F95-AA80-FFA81468EB05}" type="presParOf" srcId="{D1EE3783-34E9-4845-BE0E-0F1EEF081A6F}" destId="{08875948-2D99-4217-B495-90EEFA7B0F13}"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672DD9E-8F88-4F4F-BBFA-4F5148635566}" type="doc">
      <dgm:prSet loTypeId="urn:microsoft.com/office/officeart/2009/3/layout/SnapshotPictureList" loCatId="picture" qsTypeId="urn:microsoft.com/office/officeart/2005/8/quickstyle/simple1" qsCatId="simple" csTypeId="urn:microsoft.com/office/officeart/2005/8/colors/accent1_2" csCatId="accent1" phldr="1"/>
      <dgm:spPr/>
    </dgm:pt>
    <dgm:pt modelId="{5465CE95-A51A-4B7E-BBCA-A1D32BADE38D}">
      <dgm:prSet phldrT="[Texte]" custT="1"/>
      <dgm:spPr/>
      <dgm:t>
        <a:bodyPr/>
        <a:lstStyle/>
        <a:p>
          <a:r>
            <a:rPr lang="fr-FR" sz="900" dirty="0" smtClean="0"/>
            <a:t>Fleurs de la diversité (Allemagne, octobre 2017)</a:t>
          </a:r>
          <a:endParaRPr lang="fr-FR" sz="900" dirty="0"/>
        </a:p>
      </dgm:t>
    </dgm:pt>
    <dgm:pt modelId="{83E7BE18-45B6-4280-98C5-FA962E6E25C3}" type="parTrans" cxnId="{68B8217D-43B7-4586-8ABA-1B5B9B4BAAAE}">
      <dgm:prSet/>
      <dgm:spPr/>
      <dgm:t>
        <a:bodyPr/>
        <a:lstStyle/>
        <a:p>
          <a:endParaRPr lang="fr-FR"/>
        </a:p>
      </dgm:t>
    </dgm:pt>
    <dgm:pt modelId="{0ED444E9-B457-4FD2-B32C-8AA385B83B5A}" type="sibTrans" cxnId="{68B8217D-43B7-4586-8ABA-1B5B9B4BAAAE}">
      <dgm:prSet/>
      <dgm:spPr/>
      <dgm:t>
        <a:bodyPr/>
        <a:lstStyle/>
        <a:p>
          <a:endParaRPr lang="fr-FR"/>
        </a:p>
      </dgm:t>
    </dgm:pt>
    <dgm:pt modelId="{18794694-DD4F-49B4-96A2-0B7A3B42C945}" type="pres">
      <dgm:prSet presAssocID="{A672DD9E-8F88-4F4F-BBFA-4F5148635566}" presName="Name0" presStyleCnt="0">
        <dgm:presLayoutVars>
          <dgm:chMax/>
          <dgm:chPref/>
          <dgm:dir/>
          <dgm:animLvl val="lvl"/>
        </dgm:presLayoutVars>
      </dgm:prSet>
      <dgm:spPr/>
    </dgm:pt>
    <dgm:pt modelId="{9C34457F-F04E-4EE2-96B4-15893552528E}" type="pres">
      <dgm:prSet presAssocID="{5465CE95-A51A-4B7E-BBCA-A1D32BADE38D}" presName="composite" presStyleCnt="0"/>
      <dgm:spPr/>
    </dgm:pt>
    <dgm:pt modelId="{B57FE2A3-CD30-43BC-A38D-DE060C480C3F}" type="pres">
      <dgm:prSet presAssocID="{5465CE95-A51A-4B7E-BBCA-A1D32BADE38D}" presName="ParentAccentShape" presStyleLbl="trBgShp" presStyleIdx="0" presStyleCnt="1"/>
      <dgm:spPr/>
    </dgm:pt>
    <dgm:pt modelId="{32929D56-C4BE-4B06-B47F-C0B6AA17AA74}" type="pres">
      <dgm:prSet presAssocID="{5465CE95-A51A-4B7E-BBCA-A1D32BADE38D}" presName="ParentText" presStyleLbl="revTx" presStyleIdx="0" presStyleCnt="2">
        <dgm:presLayoutVars>
          <dgm:chMax val="1"/>
          <dgm:chPref val="1"/>
          <dgm:bulletEnabled val="1"/>
        </dgm:presLayoutVars>
      </dgm:prSet>
      <dgm:spPr/>
      <dgm:t>
        <a:bodyPr/>
        <a:lstStyle/>
        <a:p>
          <a:endParaRPr lang="fr-FR"/>
        </a:p>
      </dgm:t>
    </dgm:pt>
    <dgm:pt modelId="{F76B3A19-80F4-432E-A5E9-C1A6402BD8EB}" type="pres">
      <dgm:prSet presAssocID="{5465CE95-A51A-4B7E-BBCA-A1D32BADE38D}" presName="ChildText" presStyleLbl="revTx" presStyleIdx="1" presStyleCnt="2">
        <dgm:presLayoutVars>
          <dgm:chMax val="0"/>
          <dgm:chPref val="0"/>
        </dgm:presLayoutVars>
      </dgm:prSet>
      <dgm:spPr/>
    </dgm:pt>
    <dgm:pt modelId="{B9D7E120-D985-46A0-BFF2-6F5AB7EEC61A}" type="pres">
      <dgm:prSet presAssocID="{5465CE95-A51A-4B7E-BBCA-A1D32BADE38D}" presName="ChildAccentShape" presStyleLbl="trBgShp" presStyleIdx="0" presStyleCnt="1"/>
      <dgm:spPr/>
    </dgm:pt>
    <dgm:pt modelId="{F5EC73F8-97F9-404A-B479-31B8805015FE}" type="pres">
      <dgm:prSet presAssocID="{5465CE95-A51A-4B7E-BBCA-A1D32BADE38D}" presName="Image" presStyleLbl="alignImgPlac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2000" r="-12000"/>
          </a:stretch>
        </a:blipFill>
      </dgm:spPr>
    </dgm:pt>
  </dgm:ptLst>
  <dgm:cxnLst>
    <dgm:cxn modelId="{68B8217D-43B7-4586-8ABA-1B5B9B4BAAAE}" srcId="{A672DD9E-8F88-4F4F-BBFA-4F5148635566}" destId="{5465CE95-A51A-4B7E-BBCA-A1D32BADE38D}" srcOrd="0" destOrd="0" parTransId="{83E7BE18-45B6-4280-98C5-FA962E6E25C3}" sibTransId="{0ED444E9-B457-4FD2-B32C-8AA385B83B5A}"/>
    <dgm:cxn modelId="{B2C44C97-706F-4774-98D1-7E2B1414FF8F}" type="presOf" srcId="{5465CE95-A51A-4B7E-BBCA-A1D32BADE38D}" destId="{32929D56-C4BE-4B06-B47F-C0B6AA17AA74}" srcOrd="0" destOrd="0" presId="urn:microsoft.com/office/officeart/2009/3/layout/SnapshotPictureList"/>
    <dgm:cxn modelId="{BEC10BE0-A6B9-45ED-93DE-D5BB704AA33B}" type="presOf" srcId="{A672DD9E-8F88-4F4F-BBFA-4F5148635566}" destId="{18794694-DD4F-49B4-96A2-0B7A3B42C945}" srcOrd="0" destOrd="0" presId="urn:microsoft.com/office/officeart/2009/3/layout/SnapshotPictureList"/>
    <dgm:cxn modelId="{637D458C-53D5-4908-A913-DAE5233CED15}" type="presParOf" srcId="{18794694-DD4F-49B4-96A2-0B7A3B42C945}" destId="{9C34457F-F04E-4EE2-96B4-15893552528E}" srcOrd="0" destOrd="0" presId="urn:microsoft.com/office/officeart/2009/3/layout/SnapshotPictureList"/>
    <dgm:cxn modelId="{2FE300F6-38AE-4BE9-A1E2-B6747C9E853C}" type="presParOf" srcId="{9C34457F-F04E-4EE2-96B4-15893552528E}" destId="{B57FE2A3-CD30-43BC-A38D-DE060C480C3F}" srcOrd="0" destOrd="0" presId="urn:microsoft.com/office/officeart/2009/3/layout/SnapshotPictureList"/>
    <dgm:cxn modelId="{D5B8B5B2-06D6-4769-9AE0-9F50CF3DDD2C}" type="presParOf" srcId="{9C34457F-F04E-4EE2-96B4-15893552528E}" destId="{32929D56-C4BE-4B06-B47F-C0B6AA17AA74}" srcOrd="1" destOrd="0" presId="urn:microsoft.com/office/officeart/2009/3/layout/SnapshotPictureList"/>
    <dgm:cxn modelId="{9AABACCF-7415-4B77-904E-8EA8A220D2E3}" type="presParOf" srcId="{9C34457F-F04E-4EE2-96B4-15893552528E}" destId="{F76B3A19-80F4-432E-A5E9-C1A6402BD8EB}" srcOrd="2" destOrd="0" presId="urn:microsoft.com/office/officeart/2009/3/layout/SnapshotPictureList"/>
    <dgm:cxn modelId="{ACE3BD53-BA41-47D5-B3BF-50DEDE195966}" type="presParOf" srcId="{9C34457F-F04E-4EE2-96B4-15893552528E}" destId="{B9D7E120-D985-46A0-BFF2-6F5AB7EEC61A}" srcOrd="3" destOrd="0" presId="urn:microsoft.com/office/officeart/2009/3/layout/SnapshotPictureList"/>
    <dgm:cxn modelId="{A76CF621-7293-4ED3-A400-7592577AD285}" type="presParOf" srcId="{9C34457F-F04E-4EE2-96B4-15893552528E}" destId="{F5EC73F8-97F9-404A-B479-31B8805015FE}" srcOrd="4" destOrd="0" presId="urn:microsoft.com/office/officeart/2009/3/layout/SnapshotPicture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075A99-BFB0-4C43-98A9-2B440929D910}" type="doc">
      <dgm:prSet loTypeId="urn:microsoft.com/office/officeart/2009/3/layout/SnapshotPictureList" loCatId="picture" qsTypeId="urn:microsoft.com/office/officeart/2005/8/quickstyle/simple1" qsCatId="simple" csTypeId="urn:microsoft.com/office/officeart/2005/8/colors/accent1_2" csCatId="accent1" phldr="1"/>
      <dgm:spPr/>
    </dgm:pt>
    <dgm:pt modelId="{AC18A5AD-F8D9-4821-A8DF-B8D356661909}">
      <dgm:prSet phldrT="[Texte]" custT="1"/>
      <dgm:spPr/>
      <dgm:t>
        <a:bodyPr/>
        <a:lstStyle/>
        <a:p>
          <a:r>
            <a:rPr lang="fr-FR" sz="1000" dirty="0" smtClean="0"/>
            <a:t>Colloque-Forum (</a:t>
          </a:r>
          <a:r>
            <a:rPr lang="fr-FR" sz="1000" dirty="0" err="1" smtClean="0"/>
            <a:t>Longueil</a:t>
          </a:r>
          <a:r>
            <a:rPr lang="fr-FR" sz="1000" dirty="0" smtClean="0"/>
            <a:t>, Québec, novembre 2017)</a:t>
          </a:r>
          <a:endParaRPr lang="fr-FR" sz="1000" dirty="0"/>
        </a:p>
      </dgm:t>
    </dgm:pt>
    <dgm:pt modelId="{1778BBB2-FDCB-41A3-9796-ECDC5AD9CC42}" type="parTrans" cxnId="{F2FF5A58-81A5-4128-B98E-9925C252BA51}">
      <dgm:prSet/>
      <dgm:spPr/>
      <dgm:t>
        <a:bodyPr/>
        <a:lstStyle/>
        <a:p>
          <a:endParaRPr lang="fr-FR"/>
        </a:p>
      </dgm:t>
    </dgm:pt>
    <dgm:pt modelId="{EF15732C-E221-40DA-9F41-09909A0DBA37}" type="sibTrans" cxnId="{F2FF5A58-81A5-4128-B98E-9925C252BA51}">
      <dgm:prSet/>
      <dgm:spPr/>
      <dgm:t>
        <a:bodyPr/>
        <a:lstStyle/>
        <a:p>
          <a:endParaRPr lang="fr-FR"/>
        </a:p>
      </dgm:t>
    </dgm:pt>
    <dgm:pt modelId="{C35C997A-7B7D-4E37-A0C2-02957F6B5E5A}" type="pres">
      <dgm:prSet presAssocID="{14075A99-BFB0-4C43-98A9-2B440929D910}" presName="Name0" presStyleCnt="0">
        <dgm:presLayoutVars>
          <dgm:chMax/>
          <dgm:chPref/>
          <dgm:dir/>
          <dgm:animLvl val="lvl"/>
        </dgm:presLayoutVars>
      </dgm:prSet>
      <dgm:spPr/>
    </dgm:pt>
    <dgm:pt modelId="{E9D6C942-8411-4D8B-9570-915433F95B91}" type="pres">
      <dgm:prSet presAssocID="{AC18A5AD-F8D9-4821-A8DF-B8D356661909}" presName="composite" presStyleCnt="0"/>
      <dgm:spPr/>
    </dgm:pt>
    <dgm:pt modelId="{48C7EAF8-524F-415F-83AC-F9F24F5269DE}" type="pres">
      <dgm:prSet presAssocID="{AC18A5AD-F8D9-4821-A8DF-B8D356661909}" presName="ParentAccentShape" presStyleLbl="trBgShp" presStyleIdx="0" presStyleCnt="1"/>
      <dgm:spPr/>
    </dgm:pt>
    <dgm:pt modelId="{8F1C2C58-76D7-4909-A327-2AE76259603A}" type="pres">
      <dgm:prSet presAssocID="{AC18A5AD-F8D9-4821-A8DF-B8D356661909}" presName="ParentText" presStyleLbl="revTx" presStyleIdx="0" presStyleCnt="2">
        <dgm:presLayoutVars>
          <dgm:chMax val="1"/>
          <dgm:chPref val="1"/>
          <dgm:bulletEnabled val="1"/>
        </dgm:presLayoutVars>
      </dgm:prSet>
      <dgm:spPr/>
      <dgm:t>
        <a:bodyPr/>
        <a:lstStyle/>
        <a:p>
          <a:endParaRPr lang="fr-FR"/>
        </a:p>
      </dgm:t>
    </dgm:pt>
    <dgm:pt modelId="{FCD167BF-6F28-47E9-BC46-3358F33B48A0}" type="pres">
      <dgm:prSet presAssocID="{AC18A5AD-F8D9-4821-A8DF-B8D356661909}" presName="ChildText" presStyleLbl="revTx" presStyleIdx="1" presStyleCnt="2">
        <dgm:presLayoutVars>
          <dgm:chMax val="0"/>
          <dgm:chPref val="0"/>
        </dgm:presLayoutVars>
      </dgm:prSet>
      <dgm:spPr/>
    </dgm:pt>
    <dgm:pt modelId="{AD1ECBA6-5862-46F0-8BA5-EA4471A25196}" type="pres">
      <dgm:prSet presAssocID="{AC18A5AD-F8D9-4821-A8DF-B8D356661909}" presName="ChildAccentShape" presStyleLbl="trBgShp" presStyleIdx="0" presStyleCnt="1"/>
      <dgm:spPr/>
    </dgm:pt>
    <dgm:pt modelId="{AE02CF85-F7E5-4948-8D66-DA3D2ACA50C4}" type="pres">
      <dgm:prSet presAssocID="{AC18A5AD-F8D9-4821-A8DF-B8D356661909}" presName="Image" presStyleLbl="alignImgPlace1" presStyleIdx="0" presStyleCnt="1"/>
      <dgm:spPr>
        <a:blipFill>
          <a:blip xmlns:r="http://schemas.openxmlformats.org/officeDocument/2006/relationships" r:embed="rId1"/>
          <a:srcRect/>
          <a:stretch>
            <a:fillRect l="-3000" r="-3000"/>
          </a:stretch>
        </a:blipFill>
      </dgm:spPr>
    </dgm:pt>
  </dgm:ptLst>
  <dgm:cxnLst>
    <dgm:cxn modelId="{F2FF5A58-81A5-4128-B98E-9925C252BA51}" srcId="{14075A99-BFB0-4C43-98A9-2B440929D910}" destId="{AC18A5AD-F8D9-4821-A8DF-B8D356661909}" srcOrd="0" destOrd="0" parTransId="{1778BBB2-FDCB-41A3-9796-ECDC5AD9CC42}" sibTransId="{EF15732C-E221-40DA-9F41-09909A0DBA37}"/>
    <dgm:cxn modelId="{8CE517B6-4890-4033-AC92-7194EBB678BC}" type="presOf" srcId="{AC18A5AD-F8D9-4821-A8DF-B8D356661909}" destId="{8F1C2C58-76D7-4909-A327-2AE76259603A}" srcOrd="0" destOrd="0" presId="urn:microsoft.com/office/officeart/2009/3/layout/SnapshotPictureList"/>
    <dgm:cxn modelId="{84B6729E-EC06-45CB-A4CF-8F5455AF036A}" type="presOf" srcId="{14075A99-BFB0-4C43-98A9-2B440929D910}" destId="{C35C997A-7B7D-4E37-A0C2-02957F6B5E5A}" srcOrd="0" destOrd="0" presId="urn:microsoft.com/office/officeart/2009/3/layout/SnapshotPictureList"/>
    <dgm:cxn modelId="{07EBE479-F85E-42B0-8351-1C768082F22D}" type="presParOf" srcId="{C35C997A-7B7D-4E37-A0C2-02957F6B5E5A}" destId="{E9D6C942-8411-4D8B-9570-915433F95B91}" srcOrd="0" destOrd="0" presId="urn:microsoft.com/office/officeart/2009/3/layout/SnapshotPictureList"/>
    <dgm:cxn modelId="{4501CBE1-C3DB-4709-80F6-70D19DB17570}" type="presParOf" srcId="{E9D6C942-8411-4D8B-9570-915433F95B91}" destId="{48C7EAF8-524F-415F-83AC-F9F24F5269DE}" srcOrd="0" destOrd="0" presId="urn:microsoft.com/office/officeart/2009/3/layout/SnapshotPictureList"/>
    <dgm:cxn modelId="{CFCD8919-86F8-44A0-B058-992D4DCB6CE9}" type="presParOf" srcId="{E9D6C942-8411-4D8B-9570-915433F95B91}" destId="{8F1C2C58-76D7-4909-A327-2AE76259603A}" srcOrd="1" destOrd="0" presId="urn:microsoft.com/office/officeart/2009/3/layout/SnapshotPictureList"/>
    <dgm:cxn modelId="{6607C995-BF85-4378-989B-5B6767FBA213}" type="presParOf" srcId="{E9D6C942-8411-4D8B-9570-915433F95B91}" destId="{FCD167BF-6F28-47E9-BC46-3358F33B48A0}" srcOrd="2" destOrd="0" presId="urn:microsoft.com/office/officeart/2009/3/layout/SnapshotPictureList"/>
    <dgm:cxn modelId="{D384B2FC-3C8D-4CBF-9237-F8071929585F}" type="presParOf" srcId="{E9D6C942-8411-4D8B-9570-915433F95B91}" destId="{AD1ECBA6-5862-46F0-8BA5-EA4471A25196}" srcOrd="3" destOrd="0" presId="urn:microsoft.com/office/officeart/2009/3/layout/SnapshotPictureList"/>
    <dgm:cxn modelId="{D92BC4CF-6B6B-4971-998B-BB8DE76B4E19}" type="presParOf" srcId="{E9D6C942-8411-4D8B-9570-915433F95B91}" destId="{AE02CF85-F7E5-4948-8D66-DA3D2ACA50C4}" srcOrd="4" destOrd="0" presId="urn:microsoft.com/office/officeart/2009/3/layout/SnapshotPicture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FFAE5C7-A28B-46B4-9E37-DF0559FDD2B9}" type="doc">
      <dgm:prSet loTypeId="urn:microsoft.com/office/officeart/2009/3/layout/SnapshotPictureList" loCatId="picture" qsTypeId="urn:microsoft.com/office/officeart/2005/8/quickstyle/simple1" qsCatId="simple" csTypeId="urn:microsoft.com/office/officeart/2005/8/colors/accent1_2" csCatId="accent1" phldr="1"/>
      <dgm:spPr/>
    </dgm:pt>
    <dgm:pt modelId="{8967E4C9-C643-4159-8403-77D7C978FBA2}">
      <dgm:prSet phldrT="[Texte]" custT="1"/>
      <dgm:spPr/>
      <dgm:t>
        <a:bodyPr/>
        <a:lstStyle/>
        <a:p>
          <a:r>
            <a:rPr lang="fr-FR" sz="900" dirty="0" smtClean="0"/>
            <a:t>Conception du poster d’</a:t>
          </a:r>
          <a:r>
            <a:rPr lang="fr-FR" sz="900" dirty="0" err="1" smtClean="0"/>
            <a:t>autoprésentation</a:t>
          </a:r>
          <a:r>
            <a:rPr lang="fr-FR" sz="900" dirty="0" smtClean="0"/>
            <a:t> du groupe (Argentine, 2017)</a:t>
          </a:r>
          <a:endParaRPr lang="fr-FR" sz="900" dirty="0"/>
        </a:p>
      </dgm:t>
    </dgm:pt>
    <dgm:pt modelId="{48ED6615-BAF2-4F6F-B057-E0964468A9BB}" type="parTrans" cxnId="{069949DE-B796-4DF9-A8E8-71C89919C727}">
      <dgm:prSet/>
      <dgm:spPr/>
      <dgm:t>
        <a:bodyPr/>
        <a:lstStyle/>
        <a:p>
          <a:endParaRPr lang="fr-FR"/>
        </a:p>
      </dgm:t>
    </dgm:pt>
    <dgm:pt modelId="{87749562-F69F-4B8D-82D5-E52B5F736E75}" type="sibTrans" cxnId="{069949DE-B796-4DF9-A8E8-71C89919C727}">
      <dgm:prSet/>
      <dgm:spPr/>
      <dgm:t>
        <a:bodyPr/>
        <a:lstStyle/>
        <a:p>
          <a:endParaRPr lang="fr-FR"/>
        </a:p>
      </dgm:t>
    </dgm:pt>
    <dgm:pt modelId="{62A6F674-EA51-4385-BEE9-8A791CE52CA7}" type="pres">
      <dgm:prSet presAssocID="{3FFAE5C7-A28B-46B4-9E37-DF0559FDD2B9}" presName="Name0" presStyleCnt="0">
        <dgm:presLayoutVars>
          <dgm:chMax/>
          <dgm:chPref/>
          <dgm:dir/>
          <dgm:animLvl val="lvl"/>
        </dgm:presLayoutVars>
      </dgm:prSet>
      <dgm:spPr/>
    </dgm:pt>
    <dgm:pt modelId="{A7F909E2-901D-4435-A130-963B77EBAB54}" type="pres">
      <dgm:prSet presAssocID="{8967E4C9-C643-4159-8403-77D7C978FBA2}" presName="composite" presStyleCnt="0"/>
      <dgm:spPr/>
    </dgm:pt>
    <dgm:pt modelId="{B894F2CA-193B-4332-B034-44C7BBC21737}" type="pres">
      <dgm:prSet presAssocID="{8967E4C9-C643-4159-8403-77D7C978FBA2}" presName="ParentAccentShape" presStyleLbl="trBgShp" presStyleIdx="0" presStyleCnt="1"/>
      <dgm:spPr/>
    </dgm:pt>
    <dgm:pt modelId="{F050A8F1-9139-4D31-8636-FCA441A0BDCA}" type="pres">
      <dgm:prSet presAssocID="{8967E4C9-C643-4159-8403-77D7C978FBA2}" presName="ParentText" presStyleLbl="revTx" presStyleIdx="0" presStyleCnt="2" custLinFactNeighborY="25025">
        <dgm:presLayoutVars>
          <dgm:chMax val="1"/>
          <dgm:chPref val="1"/>
          <dgm:bulletEnabled val="1"/>
        </dgm:presLayoutVars>
      </dgm:prSet>
      <dgm:spPr/>
      <dgm:t>
        <a:bodyPr/>
        <a:lstStyle/>
        <a:p>
          <a:endParaRPr lang="fr-FR"/>
        </a:p>
      </dgm:t>
    </dgm:pt>
    <dgm:pt modelId="{1468D0FD-7246-4AAE-95B4-7422F6F33BF8}" type="pres">
      <dgm:prSet presAssocID="{8967E4C9-C643-4159-8403-77D7C978FBA2}" presName="ChildText" presStyleLbl="revTx" presStyleIdx="1" presStyleCnt="2">
        <dgm:presLayoutVars>
          <dgm:chMax val="0"/>
          <dgm:chPref val="0"/>
        </dgm:presLayoutVars>
      </dgm:prSet>
      <dgm:spPr/>
    </dgm:pt>
    <dgm:pt modelId="{6C6CA635-B7C6-4C41-B629-5B377DF28385}" type="pres">
      <dgm:prSet presAssocID="{8967E4C9-C643-4159-8403-77D7C978FBA2}" presName="ChildAccentShape" presStyleLbl="trBgShp" presStyleIdx="0" presStyleCnt="1"/>
      <dgm:spPr/>
    </dgm:pt>
    <dgm:pt modelId="{01F3E35E-4380-4F22-931E-C1E7F1C14DBB}" type="pres">
      <dgm:prSet presAssocID="{8967E4C9-C643-4159-8403-77D7C978FBA2}" presName="Image" presStyleLbl="alignImgPlace1" presStyleIdx="0" presStyleCnt="1"/>
      <dgm:spPr>
        <a:blipFill>
          <a:blip xmlns:r="http://schemas.openxmlformats.org/officeDocument/2006/relationships" r:embed="rId1"/>
          <a:srcRect/>
          <a:stretch>
            <a:fillRect l="-3000" r="-3000"/>
          </a:stretch>
        </a:blipFill>
      </dgm:spPr>
    </dgm:pt>
  </dgm:ptLst>
  <dgm:cxnLst>
    <dgm:cxn modelId="{069949DE-B796-4DF9-A8E8-71C89919C727}" srcId="{3FFAE5C7-A28B-46B4-9E37-DF0559FDD2B9}" destId="{8967E4C9-C643-4159-8403-77D7C978FBA2}" srcOrd="0" destOrd="0" parTransId="{48ED6615-BAF2-4F6F-B057-E0964468A9BB}" sibTransId="{87749562-F69F-4B8D-82D5-E52B5F736E75}"/>
    <dgm:cxn modelId="{30CA1E5E-7F3B-44B8-AA4C-60F15B802EF7}" type="presOf" srcId="{3FFAE5C7-A28B-46B4-9E37-DF0559FDD2B9}" destId="{62A6F674-EA51-4385-BEE9-8A791CE52CA7}" srcOrd="0" destOrd="0" presId="urn:microsoft.com/office/officeart/2009/3/layout/SnapshotPictureList"/>
    <dgm:cxn modelId="{16F8DD48-63A8-4E42-9132-5A82B363791E}" type="presOf" srcId="{8967E4C9-C643-4159-8403-77D7C978FBA2}" destId="{F050A8F1-9139-4D31-8636-FCA441A0BDCA}" srcOrd="0" destOrd="0" presId="urn:microsoft.com/office/officeart/2009/3/layout/SnapshotPictureList"/>
    <dgm:cxn modelId="{C010F043-A59B-490F-9E3F-B26F8FC6B282}" type="presParOf" srcId="{62A6F674-EA51-4385-BEE9-8A791CE52CA7}" destId="{A7F909E2-901D-4435-A130-963B77EBAB54}" srcOrd="0" destOrd="0" presId="urn:microsoft.com/office/officeart/2009/3/layout/SnapshotPictureList"/>
    <dgm:cxn modelId="{9F976BBC-D8FD-4A58-A67E-1A1959B22CE2}" type="presParOf" srcId="{A7F909E2-901D-4435-A130-963B77EBAB54}" destId="{B894F2CA-193B-4332-B034-44C7BBC21737}" srcOrd="0" destOrd="0" presId="urn:microsoft.com/office/officeart/2009/3/layout/SnapshotPictureList"/>
    <dgm:cxn modelId="{7089A499-8DB1-45A0-9FC2-EBAB58E77131}" type="presParOf" srcId="{A7F909E2-901D-4435-A130-963B77EBAB54}" destId="{F050A8F1-9139-4D31-8636-FCA441A0BDCA}" srcOrd="1" destOrd="0" presId="urn:microsoft.com/office/officeart/2009/3/layout/SnapshotPictureList"/>
    <dgm:cxn modelId="{95B769CF-F12D-493C-9885-4B3FFF5FBC59}" type="presParOf" srcId="{A7F909E2-901D-4435-A130-963B77EBAB54}" destId="{1468D0FD-7246-4AAE-95B4-7422F6F33BF8}" srcOrd="2" destOrd="0" presId="urn:microsoft.com/office/officeart/2009/3/layout/SnapshotPictureList"/>
    <dgm:cxn modelId="{839B1727-87F7-40FF-9E01-8983A5710D49}" type="presParOf" srcId="{A7F909E2-901D-4435-A130-963B77EBAB54}" destId="{6C6CA635-B7C6-4C41-B629-5B377DF28385}" srcOrd="3" destOrd="0" presId="urn:microsoft.com/office/officeart/2009/3/layout/SnapshotPictureList"/>
    <dgm:cxn modelId="{A0CF64BD-B184-46BA-8791-EFE8D5A7C203}" type="presParOf" srcId="{A7F909E2-901D-4435-A130-963B77EBAB54}" destId="{01F3E35E-4380-4F22-931E-C1E7F1C14DBB}" srcOrd="4" destOrd="0" presId="urn:microsoft.com/office/officeart/2009/3/layout/SnapshotPictureList"/>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0C8B6-602D-4767-A0D4-18AA0721CC03}">
      <dsp:nvSpPr>
        <dsp:cNvPr id="0" name=""/>
        <dsp:cNvSpPr/>
      </dsp:nvSpPr>
      <dsp:spPr>
        <a:xfrm rot="5400000">
          <a:off x="2623601" y="287414"/>
          <a:ext cx="1721117" cy="1497372"/>
        </a:xfrm>
        <a:prstGeom prst="hexagon">
          <a:avLst>
            <a:gd name="adj" fmla="val 25000"/>
            <a:gd name="vf" fmla="val 115470"/>
          </a:avLst>
        </a:prstGeom>
        <a:solidFill>
          <a:schemeClr val="accent5"/>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t>Genre</a:t>
          </a:r>
          <a:endParaRPr lang="fr-FR" sz="1800" kern="1200" dirty="0"/>
        </a:p>
      </dsp:txBody>
      <dsp:txXfrm rot="-5400000">
        <a:off x="2968813" y="443749"/>
        <a:ext cx="1030692" cy="1184703"/>
      </dsp:txXfrm>
    </dsp:sp>
    <dsp:sp modelId="{CAB33076-89C3-4F83-9756-19C32683AF07}">
      <dsp:nvSpPr>
        <dsp:cNvPr id="0" name=""/>
        <dsp:cNvSpPr/>
      </dsp:nvSpPr>
      <dsp:spPr>
        <a:xfrm>
          <a:off x="4278283" y="519764"/>
          <a:ext cx="1920766" cy="1032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fr-FR" sz="1900" kern="1200" dirty="0" smtClean="0"/>
            <a:t>Approche </a:t>
          </a:r>
          <a:r>
            <a:rPr lang="fr-FR" sz="1900" kern="1200" dirty="0" err="1" smtClean="0"/>
            <a:t>intersectionnelle</a:t>
          </a:r>
          <a:endParaRPr lang="fr-FR" sz="1900" kern="1200" dirty="0"/>
        </a:p>
      </dsp:txBody>
      <dsp:txXfrm>
        <a:off x="4278283" y="519764"/>
        <a:ext cx="1920766" cy="1032670"/>
      </dsp:txXfrm>
    </dsp:sp>
    <dsp:sp modelId="{75F71357-D4D0-4B2E-852B-BB6254ABD428}">
      <dsp:nvSpPr>
        <dsp:cNvPr id="0" name=""/>
        <dsp:cNvSpPr/>
      </dsp:nvSpPr>
      <dsp:spPr>
        <a:xfrm rot="5400000">
          <a:off x="1006439" y="287414"/>
          <a:ext cx="1721117" cy="1497372"/>
        </a:xfrm>
        <a:prstGeom prst="hexagon">
          <a:avLst>
            <a:gd name="adj" fmla="val 25000"/>
            <a:gd name="vf" fmla="val 115470"/>
          </a:avLst>
        </a:prstGeom>
        <a:solidFill>
          <a:schemeClr val="accent3"/>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fr-FR" sz="3600" kern="1200"/>
        </a:p>
      </dsp:txBody>
      <dsp:txXfrm rot="-5400000">
        <a:off x="1351651" y="443749"/>
        <a:ext cx="1030692" cy="1184703"/>
      </dsp:txXfrm>
    </dsp:sp>
    <dsp:sp modelId="{09FD4163-4AE5-4493-B783-4E1E24B00001}">
      <dsp:nvSpPr>
        <dsp:cNvPr id="0" name=""/>
        <dsp:cNvSpPr/>
      </dsp:nvSpPr>
      <dsp:spPr>
        <a:xfrm rot="5400000">
          <a:off x="1766013" y="1634408"/>
          <a:ext cx="1721117" cy="1633348"/>
        </a:xfrm>
        <a:prstGeom prst="hexagon">
          <a:avLst>
            <a:gd name="adj" fmla="val 25000"/>
            <a:gd name="vf" fmla="val 115470"/>
          </a:avLst>
        </a:prstGeom>
        <a:solidFill>
          <a:schemeClr val="accent4">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777875">
            <a:lnSpc>
              <a:spcPct val="90000"/>
            </a:lnSpc>
            <a:spcBef>
              <a:spcPct val="0"/>
            </a:spcBef>
            <a:spcAft>
              <a:spcPct val="35000"/>
            </a:spcAft>
          </a:pPr>
          <a:r>
            <a:rPr lang="fr-FR" sz="1750" kern="1200" dirty="0" smtClean="0"/>
            <a:t>Culture(s)</a:t>
          </a:r>
          <a:endParaRPr lang="fr-FR" sz="1750" kern="1200" dirty="0"/>
        </a:p>
      </dsp:txBody>
      <dsp:txXfrm rot="-5400000">
        <a:off x="2075181" y="1870063"/>
        <a:ext cx="1102780" cy="1162039"/>
      </dsp:txXfrm>
    </dsp:sp>
    <dsp:sp modelId="{0537CF75-F3F5-4E18-BE8C-3FB1758C9225}">
      <dsp:nvSpPr>
        <dsp:cNvPr id="0" name=""/>
        <dsp:cNvSpPr/>
      </dsp:nvSpPr>
      <dsp:spPr>
        <a:xfrm>
          <a:off x="3028" y="1980649"/>
          <a:ext cx="1858806" cy="1032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r" defTabSz="844550">
            <a:lnSpc>
              <a:spcPct val="90000"/>
            </a:lnSpc>
            <a:spcBef>
              <a:spcPct val="0"/>
            </a:spcBef>
            <a:spcAft>
              <a:spcPct val="35000"/>
            </a:spcAft>
          </a:pPr>
          <a:r>
            <a:rPr lang="fr-FR" sz="1900" kern="1200" dirty="0" smtClean="0"/>
            <a:t>Approche interculturelle</a:t>
          </a:r>
          <a:endParaRPr lang="fr-FR" sz="1900" kern="1200" dirty="0"/>
        </a:p>
      </dsp:txBody>
      <dsp:txXfrm>
        <a:off x="3028" y="1980649"/>
        <a:ext cx="1858806" cy="1032670"/>
      </dsp:txXfrm>
    </dsp:sp>
    <dsp:sp modelId="{859B48D3-EFAA-4B39-9C6F-6C60EE512BDA}">
      <dsp:nvSpPr>
        <dsp:cNvPr id="0" name=""/>
        <dsp:cNvSpPr/>
      </dsp:nvSpPr>
      <dsp:spPr>
        <a:xfrm rot="5400000">
          <a:off x="3429084" y="1748298"/>
          <a:ext cx="1721117" cy="1497372"/>
        </a:xfrm>
        <a:prstGeom prst="hexagon">
          <a:avLst>
            <a:gd name="adj" fmla="val 25000"/>
            <a:gd name="vf" fmla="val 115470"/>
          </a:avLst>
        </a:prstGeom>
        <a:solidFill>
          <a:schemeClr val="accent1"/>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fr-FR" sz="3600" kern="1200"/>
        </a:p>
      </dsp:txBody>
      <dsp:txXfrm rot="-5400000">
        <a:off x="3774296" y="1904633"/>
        <a:ext cx="1030692" cy="1184703"/>
      </dsp:txXfrm>
    </dsp:sp>
    <dsp:sp modelId="{9C7589CB-8BB3-4E64-852F-EF6ED41E7178}">
      <dsp:nvSpPr>
        <dsp:cNvPr id="0" name=""/>
        <dsp:cNvSpPr/>
      </dsp:nvSpPr>
      <dsp:spPr>
        <a:xfrm rot="5400000">
          <a:off x="2623601" y="3209182"/>
          <a:ext cx="1721117" cy="1497372"/>
        </a:xfrm>
        <a:prstGeom prst="hexagon">
          <a:avLst>
            <a:gd name="adj" fmla="val 25000"/>
            <a:gd name="vf" fmla="val 115470"/>
          </a:avLst>
        </a:prstGeom>
        <a:solidFill>
          <a:schemeClr val="accent6">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t>Société</a:t>
          </a:r>
          <a:endParaRPr lang="fr-FR" sz="1800" kern="1200" dirty="0"/>
        </a:p>
      </dsp:txBody>
      <dsp:txXfrm rot="-5400000">
        <a:off x="2968813" y="3365517"/>
        <a:ext cx="1030692" cy="1184703"/>
      </dsp:txXfrm>
    </dsp:sp>
    <dsp:sp modelId="{40AECF5D-E40E-4F3D-B1AC-010858D74422}">
      <dsp:nvSpPr>
        <dsp:cNvPr id="0" name=""/>
        <dsp:cNvSpPr/>
      </dsp:nvSpPr>
      <dsp:spPr>
        <a:xfrm>
          <a:off x="4278283" y="3441533"/>
          <a:ext cx="1920766" cy="1032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fr-FR" sz="1900" kern="1200" dirty="0" smtClean="0"/>
            <a:t>Participation sociale, </a:t>
          </a:r>
          <a:r>
            <a:rPr lang="fr-FR" sz="1900" i="1" kern="1200" dirty="0" err="1" smtClean="0"/>
            <a:t>empowerment</a:t>
          </a:r>
          <a:endParaRPr lang="fr-FR" sz="1900" i="1" kern="1200" dirty="0"/>
        </a:p>
      </dsp:txBody>
      <dsp:txXfrm>
        <a:off x="4278283" y="3441533"/>
        <a:ext cx="1920766" cy="1032670"/>
      </dsp:txXfrm>
    </dsp:sp>
    <dsp:sp modelId="{1F00B897-9CB7-4132-96DF-69356EC71BD1}">
      <dsp:nvSpPr>
        <dsp:cNvPr id="0" name=""/>
        <dsp:cNvSpPr/>
      </dsp:nvSpPr>
      <dsp:spPr>
        <a:xfrm rot="5400000">
          <a:off x="1006439" y="3209182"/>
          <a:ext cx="1721117" cy="1497372"/>
        </a:xfrm>
        <a:prstGeom prst="hexagon">
          <a:avLst>
            <a:gd name="adj" fmla="val 25000"/>
            <a:gd name="vf" fmla="val 115470"/>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fr-FR" sz="3600" kern="1200"/>
        </a:p>
      </dsp:txBody>
      <dsp:txXfrm rot="-5400000">
        <a:off x="1351651" y="3365517"/>
        <a:ext cx="1030692" cy="11847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96DDC7-11EC-46F1-8967-5CB544A0912A}">
      <dsp:nvSpPr>
        <dsp:cNvPr id="0" name=""/>
        <dsp:cNvSpPr/>
      </dsp:nvSpPr>
      <dsp:spPr>
        <a:xfrm>
          <a:off x="466229" y="0"/>
          <a:ext cx="4476892" cy="4335008"/>
        </a:xfrm>
        <a:prstGeom prst="ellipse">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fr-FR" sz="1300" kern="1200" dirty="0" err="1" smtClean="0"/>
            <a:t>Macrosystème</a:t>
          </a:r>
          <a:r>
            <a:rPr lang="fr-FR" sz="1300" kern="1200" dirty="0" smtClean="0"/>
            <a:t> </a:t>
          </a:r>
          <a:endParaRPr lang="fr-FR" sz="1300" kern="1200" dirty="0"/>
        </a:p>
      </dsp:txBody>
      <dsp:txXfrm>
        <a:off x="2078806" y="216750"/>
        <a:ext cx="1251739" cy="650251"/>
      </dsp:txXfrm>
    </dsp:sp>
    <dsp:sp modelId="{707368A7-471C-49C6-8419-D930FD51C39C}">
      <dsp:nvSpPr>
        <dsp:cNvPr id="0" name=""/>
        <dsp:cNvSpPr/>
      </dsp:nvSpPr>
      <dsp:spPr>
        <a:xfrm>
          <a:off x="973481" y="662250"/>
          <a:ext cx="3468006" cy="3468006"/>
        </a:xfrm>
        <a:prstGeom prst="ellipse">
          <a:avLst/>
        </a:prstGeom>
        <a:solidFill>
          <a:schemeClr val="accent5">
            <a:hueOff val="2944118"/>
            <a:satOff val="9586"/>
            <a:lumOff val="3333"/>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fr-FR" sz="1300" kern="1200" dirty="0" err="1" smtClean="0"/>
            <a:t>Exosystème</a:t>
          </a:r>
          <a:r>
            <a:rPr lang="fr-FR" sz="1300" kern="1200" dirty="0" smtClean="0"/>
            <a:t> </a:t>
          </a:r>
          <a:endParaRPr lang="fr-FR" sz="1300" kern="1200" dirty="0"/>
        </a:p>
      </dsp:txBody>
      <dsp:txXfrm>
        <a:off x="2101450" y="870330"/>
        <a:ext cx="1212068" cy="624241"/>
      </dsp:txXfrm>
    </dsp:sp>
    <dsp:sp modelId="{ACEA0153-E761-4176-A20E-D2600AFB497D}">
      <dsp:nvSpPr>
        <dsp:cNvPr id="0" name=""/>
        <dsp:cNvSpPr/>
      </dsp:nvSpPr>
      <dsp:spPr>
        <a:xfrm>
          <a:off x="1378224" y="1324527"/>
          <a:ext cx="2601004" cy="2601004"/>
        </a:xfrm>
        <a:prstGeom prst="ellipse">
          <a:avLst/>
        </a:prstGeom>
        <a:solidFill>
          <a:schemeClr val="accent5">
            <a:hueOff val="5888237"/>
            <a:satOff val="19172"/>
            <a:lumOff val="6667"/>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fr-FR" sz="1300" kern="1200" dirty="0" err="1" smtClean="0"/>
            <a:t>Mésosystème</a:t>
          </a:r>
          <a:r>
            <a:rPr lang="fr-FR" sz="1300" kern="1200" dirty="0" smtClean="0"/>
            <a:t> </a:t>
          </a:r>
          <a:endParaRPr lang="fr-FR" sz="1300" kern="1200" dirty="0"/>
        </a:p>
      </dsp:txBody>
      <dsp:txXfrm>
        <a:off x="2072692" y="1519602"/>
        <a:ext cx="1212068" cy="585226"/>
      </dsp:txXfrm>
    </dsp:sp>
    <dsp:sp modelId="{0418A60A-5F43-404B-BAC5-E16E7EABD12C}">
      <dsp:nvSpPr>
        <dsp:cNvPr id="0" name=""/>
        <dsp:cNvSpPr/>
      </dsp:nvSpPr>
      <dsp:spPr>
        <a:xfrm>
          <a:off x="1857077" y="1916576"/>
          <a:ext cx="1734003" cy="1734003"/>
        </a:xfrm>
        <a:prstGeom prst="ellipse">
          <a:avLst/>
        </a:prstGeom>
        <a:solidFill>
          <a:schemeClr val="accent5">
            <a:hueOff val="8832355"/>
            <a:satOff val="28758"/>
            <a:lumOff val="1000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fr-FR" sz="1300" kern="1200" dirty="0" smtClean="0"/>
            <a:t>Microsystème </a:t>
          </a:r>
          <a:endParaRPr lang="fr-FR" sz="1300" kern="1200" dirty="0"/>
        </a:p>
      </dsp:txBody>
      <dsp:txXfrm>
        <a:off x="2111016" y="2350077"/>
        <a:ext cx="1226125" cy="8670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707FB4-B970-4E6F-A337-EA32C54CE170}">
      <dsp:nvSpPr>
        <dsp:cNvPr id="0" name=""/>
        <dsp:cNvSpPr/>
      </dsp:nvSpPr>
      <dsp:spPr>
        <a:xfrm>
          <a:off x="1154655" y="6318"/>
          <a:ext cx="2381415" cy="2381415"/>
        </a:xfrm>
        <a:prstGeom prst="ellipse">
          <a:avLst/>
        </a:prstGeom>
        <a:solidFill>
          <a:schemeClr val="accent6">
            <a:lumMod val="60000"/>
            <a:lumOff val="4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fr-FR" sz="1600" kern="1200" dirty="0" smtClean="0"/>
            <a:t>Entre 10 et 20% de la population est en situation de handicap</a:t>
          </a:r>
          <a:endParaRPr lang="fr-FR" sz="1600" kern="1200" dirty="0"/>
        </a:p>
      </dsp:txBody>
      <dsp:txXfrm>
        <a:off x="1472177" y="423066"/>
        <a:ext cx="1746371" cy="1071637"/>
      </dsp:txXfrm>
    </dsp:sp>
    <dsp:sp modelId="{974B37E5-C545-4CC6-80AE-18C604015D68}">
      <dsp:nvSpPr>
        <dsp:cNvPr id="0" name=""/>
        <dsp:cNvSpPr/>
      </dsp:nvSpPr>
      <dsp:spPr>
        <a:xfrm>
          <a:off x="2030786" y="1537997"/>
          <a:ext cx="2381415" cy="2381415"/>
        </a:xfrm>
        <a:prstGeom prst="ellipse">
          <a:avLst/>
        </a:prstGeom>
        <a:solidFill>
          <a:schemeClr val="accent5">
            <a:lumMod val="40000"/>
            <a:lumOff val="6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fr-FR" sz="1600" kern="1200" dirty="0" smtClean="0"/>
            <a:t>En 2017, 52% sont des femmes</a:t>
          </a:r>
          <a:endParaRPr lang="fr-FR" sz="1600" kern="1200" dirty="0"/>
        </a:p>
      </dsp:txBody>
      <dsp:txXfrm>
        <a:off x="2759102" y="2153196"/>
        <a:ext cx="1428849" cy="1309778"/>
      </dsp:txXfrm>
    </dsp:sp>
    <dsp:sp modelId="{E12E487F-D067-4FFD-9F35-1CFA96A52946}">
      <dsp:nvSpPr>
        <dsp:cNvPr id="0" name=""/>
        <dsp:cNvSpPr/>
      </dsp:nvSpPr>
      <dsp:spPr>
        <a:xfrm>
          <a:off x="312198" y="1537997"/>
          <a:ext cx="2381415" cy="2381415"/>
        </a:xfrm>
        <a:prstGeom prst="ellipse">
          <a:avLst/>
        </a:prstGeom>
        <a:solidFill>
          <a:schemeClr val="accent4"/>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fr-FR" sz="1600" kern="1200" dirty="0" smtClean="0"/>
            <a:t>En 2012, 12,30% des habitants sont migrants ou issus de l’immigration </a:t>
          </a:r>
          <a:endParaRPr lang="fr-FR" sz="1600" kern="1200" dirty="0"/>
        </a:p>
      </dsp:txBody>
      <dsp:txXfrm>
        <a:off x="536448" y="2153196"/>
        <a:ext cx="1428849" cy="13097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99516B-D5ED-4FF1-AEAF-7709B623CB1A}">
      <dsp:nvSpPr>
        <dsp:cNvPr id="0" name=""/>
        <dsp:cNvSpPr/>
      </dsp:nvSpPr>
      <dsp:spPr>
        <a:xfrm>
          <a:off x="109502" y="398010"/>
          <a:ext cx="2847994" cy="2026665"/>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875948-2D99-4217-B495-90EEFA7B0F13}">
      <dsp:nvSpPr>
        <dsp:cNvPr id="0" name=""/>
        <dsp:cNvSpPr/>
      </dsp:nvSpPr>
      <dsp:spPr>
        <a:xfrm>
          <a:off x="0" y="155174"/>
          <a:ext cx="2738491" cy="191704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2000" r="-12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EFBBF0-08E6-4698-8E1C-043380B08B32}">
      <dsp:nvSpPr>
        <dsp:cNvPr id="0" name=""/>
        <dsp:cNvSpPr/>
      </dsp:nvSpPr>
      <dsp:spPr>
        <a:xfrm>
          <a:off x="220846" y="2072903"/>
          <a:ext cx="2627148" cy="240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fr-FR" sz="900" kern="1200" dirty="0" smtClean="0"/>
            <a:t>Les images dans nos têtes (France, avril 2017)</a:t>
          </a:r>
          <a:endParaRPr lang="fr-FR" sz="900" kern="1200" dirty="0"/>
        </a:p>
      </dsp:txBody>
      <dsp:txXfrm>
        <a:off x="220846" y="2072903"/>
        <a:ext cx="2627148" cy="240567"/>
      </dsp:txXfrm>
    </dsp:sp>
    <dsp:sp modelId="{502D4F72-9127-40FC-8A31-CFFBDC69793C}">
      <dsp:nvSpPr>
        <dsp:cNvPr id="0" name=""/>
        <dsp:cNvSpPr/>
      </dsp:nvSpPr>
      <dsp:spPr>
        <a:xfrm>
          <a:off x="3073441" y="398010"/>
          <a:ext cx="1302071" cy="2026665"/>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7FE2A3-CD30-43BC-A38D-DE060C480C3F}">
      <dsp:nvSpPr>
        <dsp:cNvPr id="0" name=""/>
        <dsp:cNvSpPr/>
      </dsp:nvSpPr>
      <dsp:spPr>
        <a:xfrm>
          <a:off x="89162" y="345229"/>
          <a:ext cx="2272300" cy="1616994"/>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EC73F8-97F9-404A-B479-31B8805015FE}">
      <dsp:nvSpPr>
        <dsp:cNvPr id="0" name=""/>
        <dsp:cNvSpPr/>
      </dsp:nvSpPr>
      <dsp:spPr>
        <a:xfrm>
          <a:off x="1794" y="151479"/>
          <a:ext cx="2184932" cy="152953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2000" r="-12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929D56-C4BE-4B06-B47F-C0B6AA17AA74}">
      <dsp:nvSpPr>
        <dsp:cNvPr id="0" name=""/>
        <dsp:cNvSpPr/>
      </dsp:nvSpPr>
      <dsp:spPr>
        <a:xfrm>
          <a:off x="177998" y="1681558"/>
          <a:ext cx="2096096" cy="191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fr-FR" sz="900" kern="1200" dirty="0" smtClean="0"/>
            <a:t>Fleurs de la diversité (Allemagne, octobre 2017)</a:t>
          </a:r>
          <a:endParaRPr lang="fr-FR" sz="900" kern="1200" dirty="0"/>
        </a:p>
      </dsp:txBody>
      <dsp:txXfrm>
        <a:off x="177998" y="1681558"/>
        <a:ext cx="2096096" cy="191938"/>
      </dsp:txXfrm>
    </dsp:sp>
    <dsp:sp modelId="{F76B3A19-80F4-432E-A5E9-C1A6402BD8EB}">
      <dsp:nvSpPr>
        <dsp:cNvPr id="0" name=""/>
        <dsp:cNvSpPr/>
      </dsp:nvSpPr>
      <dsp:spPr>
        <a:xfrm>
          <a:off x="2453969" y="345229"/>
          <a:ext cx="1038870" cy="1616994"/>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7EAF8-524F-415F-83AC-F9F24F5269DE}">
      <dsp:nvSpPr>
        <dsp:cNvPr id="0" name=""/>
        <dsp:cNvSpPr/>
      </dsp:nvSpPr>
      <dsp:spPr>
        <a:xfrm>
          <a:off x="170080" y="996049"/>
          <a:ext cx="4423529" cy="3147833"/>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02CF85-F7E5-4948-8D66-DA3D2ACA50C4}">
      <dsp:nvSpPr>
        <dsp:cNvPr id="0" name=""/>
        <dsp:cNvSpPr/>
      </dsp:nvSpPr>
      <dsp:spPr>
        <a:xfrm>
          <a:off x="0" y="618873"/>
          <a:ext cx="4253448" cy="2977575"/>
        </a:xfrm>
        <a:prstGeom prst="rect">
          <a:avLst/>
        </a:prstGeom>
        <a:blipFill>
          <a:blip xmlns:r="http://schemas.openxmlformats.org/officeDocument/2006/relationships" r:embed="rId1"/>
          <a:srcRect/>
          <a:stretch>
            <a:fillRect l="-3000" r="-3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1C2C58-76D7-4909-A327-2AE76259603A}">
      <dsp:nvSpPr>
        <dsp:cNvPr id="0" name=""/>
        <dsp:cNvSpPr/>
      </dsp:nvSpPr>
      <dsp:spPr>
        <a:xfrm>
          <a:off x="343020" y="3597506"/>
          <a:ext cx="4080509" cy="373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0" tIns="38100" rIns="101600" bIns="38100" numCol="1" spcCol="1270" anchor="ctr" anchorCtr="0">
          <a:noAutofit/>
        </a:bodyPr>
        <a:lstStyle/>
        <a:p>
          <a:pPr lvl="0" algn="l" defTabSz="444500">
            <a:lnSpc>
              <a:spcPct val="90000"/>
            </a:lnSpc>
            <a:spcBef>
              <a:spcPct val="0"/>
            </a:spcBef>
            <a:spcAft>
              <a:spcPct val="35000"/>
            </a:spcAft>
          </a:pPr>
          <a:r>
            <a:rPr lang="fr-FR" sz="1000" kern="1200" dirty="0" smtClean="0"/>
            <a:t>Colloque-Forum (</a:t>
          </a:r>
          <a:r>
            <a:rPr lang="fr-FR" sz="1000" kern="1200" dirty="0" err="1" smtClean="0"/>
            <a:t>Longueil</a:t>
          </a:r>
          <a:r>
            <a:rPr lang="fr-FR" sz="1000" kern="1200" dirty="0" smtClean="0"/>
            <a:t>, Québec, novembre 2017)</a:t>
          </a:r>
          <a:endParaRPr lang="fr-FR" sz="1000" kern="1200" dirty="0"/>
        </a:p>
      </dsp:txBody>
      <dsp:txXfrm>
        <a:off x="343020" y="3597506"/>
        <a:ext cx="4080509" cy="373650"/>
      </dsp:txXfrm>
    </dsp:sp>
    <dsp:sp modelId="{FCD167BF-6F28-47E9-BC46-3358F33B48A0}">
      <dsp:nvSpPr>
        <dsp:cNvPr id="0" name=""/>
        <dsp:cNvSpPr/>
      </dsp:nvSpPr>
      <dsp:spPr>
        <a:xfrm>
          <a:off x="4773695" y="996049"/>
          <a:ext cx="2022389" cy="314783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4F2CA-193B-4332-B034-44C7BBC21737}">
      <dsp:nvSpPr>
        <dsp:cNvPr id="0" name=""/>
        <dsp:cNvSpPr/>
      </dsp:nvSpPr>
      <dsp:spPr>
        <a:xfrm>
          <a:off x="95626" y="608382"/>
          <a:ext cx="2437047" cy="1734230"/>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F3E35E-4380-4F22-931E-C1E7F1C14DBB}">
      <dsp:nvSpPr>
        <dsp:cNvPr id="0" name=""/>
        <dsp:cNvSpPr/>
      </dsp:nvSpPr>
      <dsp:spPr>
        <a:xfrm>
          <a:off x="1924" y="400585"/>
          <a:ext cx="2343344" cy="1640430"/>
        </a:xfrm>
        <a:prstGeom prst="rect">
          <a:avLst/>
        </a:prstGeom>
        <a:blipFill>
          <a:blip xmlns:r="http://schemas.openxmlformats.org/officeDocument/2006/relationships" r:embed="rId1"/>
          <a:srcRect/>
          <a:stretch>
            <a:fillRect l="-3000" r="-3000"/>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50A8F1-9139-4D31-8636-FCA441A0BDCA}">
      <dsp:nvSpPr>
        <dsp:cNvPr id="0" name=""/>
        <dsp:cNvSpPr/>
      </dsp:nvSpPr>
      <dsp:spPr>
        <a:xfrm>
          <a:off x="190903" y="2093114"/>
          <a:ext cx="2248067" cy="205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34290" rIns="91440" bIns="34290" numCol="1" spcCol="1270" anchor="ctr" anchorCtr="0">
          <a:noAutofit/>
        </a:bodyPr>
        <a:lstStyle/>
        <a:p>
          <a:pPr lvl="0" algn="l" defTabSz="400050">
            <a:lnSpc>
              <a:spcPct val="90000"/>
            </a:lnSpc>
            <a:spcBef>
              <a:spcPct val="0"/>
            </a:spcBef>
            <a:spcAft>
              <a:spcPct val="35000"/>
            </a:spcAft>
          </a:pPr>
          <a:r>
            <a:rPr lang="fr-FR" sz="900" kern="1200" dirty="0" smtClean="0"/>
            <a:t>Conception du poster d’</a:t>
          </a:r>
          <a:r>
            <a:rPr lang="fr-FR" sz="900" kern="1200" dirty="0" err="1" smtClean="0"/>
            <a:t>autoprésentation</a:t>
          </a:r>
          <a:r>
            <a:rPr lang="fr-FR" sz="900" kern="1200" dirty="0" smtClean="0"/>
            <a:t> du groupe (Argentine, 2017)</a:t>
          </a:r>
          <a:endParaRPr lang="fr-FR" sz="900" kern="1200" dirty="0"/>
        </a:p>
      </dsp:txBody>
      <dsp:txXfrm>
        <a:off x="190903" y="2093114"/>
        <a:ext cx="2248067" cy="205854"/>
      </dsp:txXfrm>
    </dsp:sp>
    <dsp:sp modelId="{1468D0FD-7246-4AAE-95B4-7422F6F33BF8}">
      <dsp:nvSpPr>
        <dsp:cNvPr id="0" name=""/>
        <dsp:cNvSpPr/>
      </dsp:nvSpPr>
      <dsp:spPr>
        <a:xfrm>
          <a:off x="2631888" y="608382"/>
          <a:ext cx="1114191" cy="1734230"/>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9AEDF5DA-8C6A-4172-BEA3-B110F1F1125D}" type="datetimeFigureOut">
              <a:rPr lang="fr-FR" smtClean="0"/>
              <a:t>07/06/2018</a:t>
            </a:fld>
            <a:endParaRPr lang="fr-FR"/>
          </a:p>
        </p:txBody>
      </p:sp>
      <p:sp>
        <p:nvSpPr>
          <p:cNvPr id="4" name="Espace réservé de l'image des diapositives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EEB16FED-6E85-4530-92A1-EC6FD98EC453}" type="slidenum">
              <a:rPr lang="fr-FR" smtClean="0"/>
              <a:t>‹N°›</a:t>
            </a:fld>
            <a:endParaRPr lang="fr-FR"/>
          </a:p>
        </p:txBody>
      </p:sp>
    </p:spTree>
    <p:extLst>
      <p:ext uri="{BB962C8B-B14F-4D97-AF65-F5344CB8AC3E}">
        <p14:creationId xmlns:p14="http://schemas.microsoft.com/office/powerpoint/2010/main" val="1012078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Bonjour, Cette présentation est une analyse réflexive sur la participation </a:t>
            </a:r>
            <a:r>
              <a:rPr lang="fr-FR" baseline="0" dirty="0" smtClean="0"/>
              <a:t>de femmes de la société civile en situation de handicap vivant en France </a:t>
            </a:r>
            <a:r>
              <a:rPr lang="fr-FR" dirty="0" smtClean="0"/>
              <a:t>à un projet</a:t>
            </a:r>
            <a:r>
              <a:rPr lang="fr-FR" baseline="0" dirty="0" smtClean="0"/>
              <a:t> international de recherche sur les « Féminismes en dialogue ».</a:t>
            </a:r>
            <a:endParaRPr lang="fr-FR" dirty="0"/>
          </a:p>
        </p:txBody>
      </p:sp>
      <p:sp>
        <p:nvSpPr>
          <p:cNvPr id="4" name="Espace réservé du numéro de diapositive 3"/>
          <p:cNvSpPr>
            <a:spLocks noGrp="1"/>
          </p:cNvSpPr>
          <p:nvPr>
            <p:ph type="sldNum" sz="quarter" idx="10"/>
          </p:nvPr>
        </p:nvSpPr>
        <p:spPr/>
        <p:txBody>
          <a:bodyPr/>
          <a:lstStyle/>
          <a:p>
            <a:fld id="{EEB16FED-6E85-4530-92A1-EC6FD98EC453}" type="slidenum">
              <a:rPr lang="fr-FR" smtClean="0"/>
              <a:t>1</a:t>
            </a:fld>
            <a:endParaRPr lang="fr-FR"/>
          </a:p>
        </p:txBody>
      </p:sp>
    </p:spTree>
    <p:extLst>
      <p:ext uri="{BB962C8B-B14F-4D97-AF65-F5344CB8AC3E}">
        <p14:creationId xmlns:p14="http://schemas.microsoft.com/office/powerpoint/2010/main" val="3299126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Bien qu’entre 10 et 20% de la population mondiale est en situation de handicap, l’analyse des dominations multiples est peu menée. Le manque de données est peu connu des autres participantes aussi bien dans leurs pays qu’au niveau international. En France, seulement 28% des femmes en situation de handicap ont un niveau d’étude égal ou supérieur au baccalauréat alors que c’est le cas de 52% des femmes en général. </a:t>
            </a:r>
            <a:r>
              <a:rPr lang="fr-FR" sz="1200" u="none" kern="1200" dirty="0" smtClean="0">
                <a:solidFill>
                  <a:schemeClr val="tx1"/>
                </a:solidFill>
                <a:effectLst/>
                <a:latin typeface="+mn-lt"/>
                <a:ea typeface="+mn-ea"/>
                <a:cs typeface="+mn-cs"/>
              </a:rPr>
              <a:t>Cette</a:t>
            </a:r>
            <a:r>
              <a:rPr lang="fr-FR" sz="1200" u="none" kern="1200" baseline="0" dirty="0" smtClean="0">
                <a:solidFill>
                  <a:schemeClr val="tx1"/>
                </a:solidFill>
                <a:effectLst/>
                <a:latin typeface="+mn-lt"/>
                <a:ea typeface="+mn-ea"/>
                <a:cs typeface="+mn-cs"/>
              </a:rPr>
              <a:t> p</a:t>
            </a:r>
            <a:r>
              <a:rPr lang="fr-FR" sz="1200" kern="1200" dirty="0" smtClean="0">
                <a:solidFill>
                  <a:schemeClr val="tx1"/>
                </a:solidFill>
                <a:effectLst/>
                <a:latin typeface="+mn-lt"/>
                <a:ea typeface="+mn-ea"/>
                <a:cs typeface="+mn-cs"/>
              </a:rPr>
              <a:t>rise de conscience a conduit pendant</a:t>
            </a:r>
            <a:r>
              <a:rPr lang="fr-FR" sz="1200" kern="1200" baseline="0" dirty="0" smtClean="0">
                <a:solidFill>
                  <a:schemeClr val="tx1"/>
                </a:solidFill>
                <a:effectLst/>
                <a:latin typeface="+mn-lt"/>
                <a:ea typeface="+mn-ea"/>
                <a:cs typeface="+mn-cs"/>
              </a:rPr>
              <a:t> le colloque à des aménagements non prévus initialement (utilisation des marches comme lieu d’activités pour ne pas isoler une personne ne pouvant pas accéder à l’atrium par exemple) mais aussi à des ratés (lors d’une table ronde, des femmes en fauteuil n’ont pas pu accéder à l’estrade et se sont retrouvées symboliquement en bas de celle-ci, donc au pied des valides). Face à ces incidents critiques, </a:t>
            </a:r>
            <a:r>
              <a:rPr lang="fr-FR" sz="1200" kern="1200" dirty="0" smtClean="0">
                <a:solidFill>
                  <a:schemeClr val="tx1"/>
                </a:solidFill>
                <a:effectLst/>
                <a:latin typeface="+mn-lt"/>
                <a:ea typeface="+mn-ea"/>
                <a:cs typeface="+mn-cs"/>
              </a:rPr>
              <a:t>certaines participantes ont pris pleinement</a:t>
            </a:r>
            <a:r>
              <a:rPr lang="fr-FR" sz="1200" kern="1200" baseline="0" dirty="0" smtClean="0">
                <a:solidFill>
                  <a:schemeClr val="tx1"/>
                </a:solidFill>
                <a:effectLst/>
                <a:latin typeface="+mn-lt"/>
                <a:ea typeface="+mn-ea"/>
                <a:cs typeface="+mn-cs"/>
              </a:rPr>
              <a:t> conscience de leurs propres représentations, privilèges et pratiques. </a:t>
            </a:r>
            <a:endParaRPr lang="fr-FR" u="none" dirty="0">
              <a:solidFill>
                <a:srgbClr val="FF0000"/>
              </a:solidFill>
            </a:endParaRPr>
          </a:p>
        </p:txBody>
      </p:sp>
      <p:sp>
        <p:nvSpPr>
          <p:cNvPr id="4" name="Espace réservé du numéro de diapositive 3"/>
          <p:cNvSpPr>
            <a:spLocks noGrp="1"/>
          </p:cNvSpPr>
          <p:nvPr>
            <p:ph type="sldNum" sz="quarter" idx="10"/>
          </p:nvPr>
        </p:nvSpPr>
        <p:spPr/>
        <p:txBody>
          <a:bodyPr/>
          <a:lstStyle/>
          <a:p>
            <a:fld id="{EEB16FED-6E85-4530-92A1-EC6FD98EC453}" type="slidenum">
              <a:rPr lang="fr-FR" smtClean="0"/>
              <a:t>10</a:t>
            </a:fld>
            <a:endParaRPr lang="fr-FR"/>
          </a:p>
        </p:txBody>
      </p:sp>
    </p:spTree>
    <p:extLst>
      <p:ext uri="{BB962C8B-B14F-4D97-AF65-F5344CB8AC3E}">
        <p14:creationId xmlns:p14="http://schemas.microsoft.com/office/powerpoint/2010/main" val="3987583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Mener</a:t>
            </a:r>
            <a:r>
              <a:rPr lang="fr-FR" baseline="0" dirty="0" smtClean="0"/>
              <a:t> une recherche-action-médiation nécessite de proposer des activités ou de créer un espace physique et symbolique propice aux échanges. Le faire de manière inclusive</a:t>
            </a:r>
            <a:r>
              <a:rPr lang="fr-FR" sz="1200" kern="1200" dirty="0" smtClean="0">
                <a:solidFill>
                  <a:schemeClr val="tx1"/>
                </a:solidFill>
                <a:effectLst/>
                <a:latin typeface="+mn-lt"/>
                <a:ea typeface="+mn-ea"/>
                <a:cs typeface="+mn-cs"/>
              </a:rPr>
              <a:t> interroge les enjeux épistémologiques posés par des choix méthodologiques relatifs à l’agir.</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L’inclusion est ici entendue comme un vivre-ensemble dans des espaces communs et partagés sans discrimination entre les individus et en tenant compte des besoins spécifiques de chacun. </a:t>
            </a:r>
          </a:p>
          <a:p>
            <a:r>
              <a:rPr lang="fr-FR" baseline="0" dirty="0" smtClean="0"/>
              <a:t>L’une des premières activités à avoir été adaptée est les « Images dans nos têtes ». Le but de cette activité est que les femmes choisissent 2 photos parmi un panel et expliquent leur choix aux autres. L’ajout d’images de femmes en situation de handicap visible ou non offre un thème à débattre. L’adaptation en terme d’accessibilité concerne la prise en compte de la déficience visuelle de certaines participantes en leur faisant parvenir les supports en amont de l’activité du groupe pour qu’elles puissent les regarder sur leur agrandisseur ou le fait de mettre les photos à une hauteur permettant à une femme en fauteuil de les voir. </a:t>
            </a:r>
            <a:r>
              <a:rPr lang="fr-FR" dirty="0" smtClean="0"/>
              <a:t>L’une des activités n’ayant pas du être adaptée a été celle</a:t>
            </a:r>
            <a:r>
              <a:rPr lang="fr-FR" baseline="0" dirty="0" smtClean="0"/>
              <a:t> du fil. C’est ce qu’évoque le dessin présenté ici. Les femmes forment un cercle et tissent ensemble une toile. Une bobine de laine passe de main en main, la femme qui la lance nomme une autre femme du cercle en lui souhaitant de réaliser quelque chose qu’elle sait lui tenir à cœur. La seconde femme fait de même et ainsi de suite. Cette activité montre symboliquement qu’un réseau s’est tissé entre elles et qu’elles repartent fortes de la richesse collective. </a:t>
            </a:r>
          </a:p>
        </p:txBody>
      </p:sp>
      <p:sp>
        <p:nvSpPr>
          <p:cNvPr id="4" name="Espace réservé du numéro de diapositive 3"/>
          <p:cNvSpPr>
            <a:spLocks noGrp="1"/>
          </p:cNvSpPr>
          <p:nvPr>
            <p:ph type="sldNum" sz="quarter" idx="10"/>
          </p:nvPr>
        </p:nvSpPr>
        <p:spPr/>
        <p:txBody>
          <a:bodyPr/>
          <a:lstStyle/>
          <a:p>
            <a:fld id="{EEB16FED-6E85-4530-92A1-EC6FD98EC453}" type="slidenum">
              <a:rPr lang="fr-FR" smtClean="0"/>
              <a:t>11</a:t>
            </a:fld>
            <a:endParaRPr lang="fr-FR"/>
          </a:p>
        </p:txBody>
      </p:sp>
    </p:spTree>
    <p:extLst>
      <p:ext uri="{BB962C8B-B14F-4D97-AF65-F5344CB8AC3E}">
        <p14:creationId xmlns:p14="http://schemas.microsoft.com/office/powerpoint/2010/main" val="1193884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a:t>
            </a:r>
            <a:r>
              <a:rPr lang="fr-FR" sz="1200" kern="1200" dirty="0" err="1" smtClean="0">
                <a:solidFill>
                  <a:schemeClr val="tx1"/>
                </a:solidFill>
                <a:effectLst/>
                <a:latin typeface="+mn-lt"/>
                <a:ea typeface="+mn-ea"/>
                <a:cs typeface="+mn-cs"/>
              </a:rPr>
              <a:t>intersectionnalité</a:t>
            </a:r>
            <a:r>
              <a:rPr lang="fr-FR" sz="1200" kern="1200" dirty="0" smtClean="0">
                <a:solidFill>
                  <a:schemeClr val="tx1"/>
                </a:solidFill>
                <a:effectLst/>
                <a:latin typeface="+mn-lt"/>
                <a:ea typeface="+mn-ea"/>
                <a:cs typeface="+mn-cs"/>
              </a:rPr>
              <a:t> en tant que manière de regarder le monde est une opportunité pour interroger plusieurs caractéristiques pouvant se cumuler dans les histoires de vie : être une femme, être migrante ou issue de l’immigration, avoir une culture d’origine différente de la culture majoritaire de la société dans laquelle on s’inscrit, être en situation de handicap</a:t>
            </a:r>
            <a:r>
              <a:rPr lang="fr-FR" sz="1200" kern="1200" baseline="0" dirty="0" smtClean="0">
                <a:solidFill>
                  <a:schemeClr val="tx1"/>
                </a:solidFill>
                <a:effectLst/>
                <a:latin typeface="+mn-lt"/>
                <a:ea typeface="+mn-ea"/>
                <a:cs typeface="+mn-cs"/>
              </a:rPr>
              <a:t> etc. </a:t>
            </a:r>
            <a:endParaRPr lang="fr-FR" sz="1200" kern="1200" dirty="0" smtClean="0">
              <a:solidFill>
                <a:schemeClr val="tx1"/>
              </a:solidFill>
              <a:effectLst/>
              <a:latin typeface="+mn-lt"/>
              <a:ea typeface="+mn-ea"/>
              <a:cs typeface="+mn-cs"/>
            </a:endParaRPr>
          </a:p>
          <a:p>
            <a:r>
              <a:rPr lang="fr-FR" sz="1200" kern="1200" baseline="0" dirty="0" smtClean="0">
                <a:solidFill>
                  <a:schemeClr val="tx1"/>
                </a:solidFill>
                <a:effectLst/>
                <a:latin typeface="+mn-lt"/>
                <a:ea typeface="+mn-ea"/>
                <a:cs typeface="+mn-cs"/>
              </a:rPr>
              <a:t>La mise en écoute de la parole de femmes peu visibles a permis la prise de conscience du sentiment de disqualification qu’elles vivaient. Lors de l’atelier d’écriture réalisé pendant le forum international, la lecture de la lettre de </a:t>
            </a:r>
            <a:r>
              <a:rPr lang="fr-FR" sz="1200" u="none" kern="1200" baseline="0" dirty="0" err="1" smtClean="0">
                <a:solidFill>
                  <a:schemeClr val="tx1"/>
                </a:solidFill>
                <a:effectLst/>
                <a:latin typeface="+mn-lt"/>
                <a:ea typeface="+mn-ea"/>
                <a:cs typeface="+mn-cs"/>
              </a:rPr>
              <a:t>Lukondeza</a:t>
            </a:r>
            <a:r>
              <a:rPr lang="fr-FR" sz="1200" u="none" kern="1200" baseline="0" dirty="0" smtClean="0">
                <a:solidFill>
                  <a:schemeClr val="tx1"/>
                </a:solidFill>
                <a:effectLst/>
                <a:latin typeface="+mn-lt"/>
                <a:ea typeface="+mn-ea"/>
                <a:cs typeface="+mn-cs"/>
              </a:rPr>
              <a:t> (femme en situation de handicap vivant dans un pays riche et démocratique) fait émerger la question d’être un « cas social », de l’état d’extrême pauvreté économique dans lequel elle vit. Au-delà de la situation de handicap, émerge un sentiment de vécus communs avec des femmes militantes en milieu rural d’Amérique latine par exemple. En partageant l’intimité de son vécu dans une lettre éloquente avec un style oratoire riche, </a:t>
            </a:r>
            <a:r>
              <a:rPr lang="fr-FR" sz="1200" u="none" kern="1200" baseline="0" dirty="0" err="1" smtClean="0">
                <a:solidFill>
                  <a:schemeClr val="tx1"/>
                </a:solidFill>
                <a:effectLst/>
                <a:latin typeface="+mn-lt"/>
                <a:ea typeface="+mn-ea"/>
                <a:cs typeface="+mn-cs"/>
              </a:rPr>
              <a:t>Lukondeza</a:t>
            </a:r>
            <a:r>
              <a:rPr lang="fr-FR" sz="1200" u="none" kern="1200" baseline="0" dirty="0" smtClean="0">
                <a:solidFill>
                  <a:schemeClr val="tx1"/>
                </a:solidFill>
                <a:effectLst/>
                <a:latin typeface="+mn-lt"/>
                <a:ea typeface="+mn-ea"/>
                <a:cs typeface="+mn-cs"/>
              </a:rPr>
              <a:t> a bousculé certaines attitudes infantilisantes qui avaient pu être observées auparavant. Cet agir ensemble réactive autrement les valeurs de respect et d’écoute partagées par les membres du groupe, elles les amènent à envisager la fleur de la diversité comme pouvant aussi bien représenter une pâquerette dont les pétales sont la diversité de chacune qu’un cactus dont les fleurs sont rares mais dont la base est riche d’éléments nécessaires à toutes.  </a:t>
            </a:r>
            <a:endParaRPr lang="fr-FR" u="none" dirty="0"/>
          </a:p>
        </p:txBody>
      </p:sp>
      <p:sp>
        <p:nvSpPr>
          <p:cNvPr id="4" name="Espace réservé du numéro de diapositive 3"/>
          <p:cNvSpPr>
            <a:spLocks noGrp="1"/>
          </p:cNvSpPr>
          <p:nvPr>
            <p:ph type="sldNum" sz="quarter" idx="10"/>
          </p:nvPr>
        </p:nvSpPr>
        <p:spPr/>
        <p:txBody>
          <a:bodyPr/>
          <a:lstStyle/>
          <a:p>
            <a:fld id="{EEB16FED-6E85-4530-92A1-EC6FD98EC453}" type="slidenum">
              <a:rPr lang="fr-FR" smtClean="0"/>
              <a:t>12</a:t>
            </a:fld>
            <a:endParaRPr lang="fr-FR"/>
          </a:p>
        </p:txBody>
      </p:sp>
    </p:spTree>
    <p:extLst>
      <p:ext uri="{BB962C8B-B14F-4D97-AF65-F5344CB8AC3E}">
        <p14:creationId xmlns:p14="http://schemas.microsoft.com/office/powerpoint/2010/main" val="419389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t>En conclusion, quels enjeux sociétaux de mener des recherches inclusives ?</a:t>
            </a:r>
            <a:endParaRPr lang="fr-FR" dirty="0"/>
          </a:p>
        </p:txBody>
      </p:sp>
      <p:sp>
        <p:nvSpPr>
          <p:cNvPr id="4" name="Espace réservé du numéro de diapositive 3"/>
          <p:cNvSpPr>
            <a:spLocks noGrp="1"/>
          </p:cNvSpPr>
          <p:nvPr>
            <p:ph type="sldNum" sz="quarter" idx="10"/>
          </p:nvPr>
        </p:nvSpPr>
        <p:spPr/>
        <p:txBody>
          <a:bodyPr/>
          <a:lstStyle/>
          <a:p>
            <a:fld id="{EEB16FED-6E85-4530-92A1-EC6FD98EC453}" type="slidenum">
              <a:rPr lang="fr-FR" smtClean="0"/>
              <a:t>13</a:t>
            </a:fld>
            <a:endParaRPr lang="fr-FR"/>
          </a:p>
        </p:txBody>
      </p:sp>
    </p:spTree>
    <p:extLst>
      <p:ext uri="{BB962C8B-B14F-4D97-AF65-F5344CB8AC3E}">
        <p14:creationId xmlns:p14="http://schemas.microsoft.com/office/powerpoint/2010/main" val="1989002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Tout d’abord, i</a:t>
            </a:r>
            <a:r>
              <a:rPr lang="fr-FR" baseline="0" dirty="0" smtClean="0"/>
              <a:t>l est important que les chercheurs et chercheuses prennent en compte leurs propres représentations dans la mise en œuvre d’une recherche et l’analyse des résultats. Reprenons l’exemple de l’activité les « Images dans nos têtes ». Lors de l’ajout de visuels permettant d’évoquer les vécus, les ressentis des femmes en situation de handicap, plusieurs photos ont été ajoutés dont une d’une femme en fauteuil roulant avec un stylo à la main entourée de tables et d’ordinateurs et une autre d’une femme unijambiste en short et talon. Si la première photo n’a jamais été choisie, l’autre l’a été systématiquement aussi bien par des femmes en situation de handicap que d’autres qui ne l’étaient pas, pour évoquer la fierté et le courage de se montrer à la société dans sa différence. Quand on demande aux femmes en situation de handicap, pourquoi elles ne choisissent pas la photo de la femme en fauteuil, elles répondent que cette image « c’est du toc », « ce n’est pas réel ». Or ces 2 photos ont été ajoutées au panel par des chercheuses. Ces choix renvoient donc plus à leurs propres représentations du handicap qu’à une connaissance scientifiquement fondée. </a:t>
            </a:r>
            <a:r>
              <a:rPr lang="fr-FR" sz="1200" kern="1200" dirty="0" smtClean="0">
                <a:solidFill>
                  <a:schemeClr val="tx1"/>
                </a:solidFill>
                <a:effectLst/>
                <a:latin typeface="+mn-lt"/>
                <a:ea typeface="+mn-ea"/>
                <a:cs typeface="+mn-cs"/>
              </a:rPr>
              <a:t>L’un des enjeux de mener une recherche de manière inclusive est de ne pas concevoir des ressources ou un guide de bonnes pratiques mais bien d’enclencher des manières de faire prévenant des situations de discriminations notamment indirectes. </a:t>
            </a:r>
            <a:endParaRPr lang="fr-FR" strike="sngStrike" dirty="0" smtClean="0"/>
          </a:p>
        </p:txBody>
      </p:sp>
      <p:sp>
        <p:nvSpPr>
          <p:cNvPr id="4" name="Espace réservé du numéro de diapositive 3"/>
          <p:cNvSpPr>
            <a:spLocks noGrp="1"/>
          </p:cNvSpPr>
          <p:nvPr>
            <p:ph type="sldNum" sz="quarter" idx="10"/>
          </p:nvPr>
        </p:nvSpPr>
        <p:spPr/>
        <p:txBody>
          <a:bodyPr/>
          <a:lstStyle/>
          <a:p>
            <a:fld id="{EEB16FED-6E85-4530-92A1-EC6FD98EC453}" type="slidenum">
              <a:rPr lang="fr-FR" smtClean="0"/>
              <a:t>14</a:t>
            </a:fld>
            <a:endParaRPr lang="fr-FR"/>
          </a:p>
        </p:txBody>
      </p:sp>
    </p:spTree>
    <p:extLst>
      <p:ext uri="{BB962C8B-B14F-4D97-AF65-F5344CB8AC3E}">
        <p14:creationId xmlns:p14="http://schemas.microsoft.com/office/powerpoint/2010/main" val="2284884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Ce</a:t>
            </a:r>
            <a:r>
              <a:rPr lang="fr-FR" sz="1200" kern="1200" baseline="0" dirty="0" smtClean="0">
                <a:solidFill>
                  <a:schemeClr val="tx1"/>
                </a:solidFill>
                <a:effectLst/>
                <a:latin typeface="+mn-lt"/>
                <a:ea typeface="+mn-ea"/>
                <a:cs typeface="+mn-cs"/>
              </a:rPr>
              <a:t> que cette recherche donne a voir est la difficulté de mener au jour le jour une approche inclusive : il ne suffit pas de déclarer l’inclusion comme présupposé ou comme dimension éthique, il faut l’appliquer et en toute premier lieu se l’appliquer. </a:t>
            </a:r>
            <a:r>
              <a:rPr lang="fr-FR" sz="1200" kern="1200" dirty="0" smtClean="0">
                <a:solidFill>
                  <a:schemeClr val="tx1"/>
                </a:solidFill>
                <a:effectLst/>
                <a:latin typeface="+mn-lt"/>
                <a:ea typeface="+mn-ea"/>
                <a:cs typeface="+mn-cs"/>
              </a:rPr>
              <a:t>La nécessité de mettre en place, dans le protocole de recherche-action-médiation,</a:t>
            </a:r>
            <a:r>
              <a:rPr lang="fr-FR" sz="1200" kern="1200" baseline="0" dirty="0" smtClean="0">
                <a:solidFill>
                  <a:schemeClr val="tx1"/>
                </a:solidFill>
                <a:effectLst/>
                <a:latin typeface="+mn-lt"/>
                <a:ea typeface="+mn-ea"/>
                <a:cs typeface="+mn-cs"/>
              </a:rPr>
              <a:t> des </a:t>
            </a:r>
            <a:r>
              <a:rPr lang="fr-FR" sz="1200" b="1" kern="1200" dirty="0" smtClean="0">
                <a:solidFill>
                  <a:schemeClr val="tx1"/>
                </a:solidFill>
                <a:effectLst/>
                <a:latin typeface="+mn-lt"/>
                <a:ea typeface="+mn-ea"/>
                <a:cs typeface="+mn-cs"/>
              </a:rPr>
              <a:t>rapports sociaux basés sur l’horizontalité des relations et la participation sociale de toutes à une action commune, contribue directement à une démarche</a:t>
            </a:r>
            <a:r>
              <a:rPr lang="fr-FR" sz="1200" b="1" kern="1200" baseline="0" dirty="0" smtClean="0">
                <a:solidFill>
                  <a:schemeClr val="tx1"/>
                </a:solidFill>
                <a:effectLst/>
                <a:latin typeface="+mn-lt"/>
                <a:ea typeface="+mn-ea"/>
                <a:cs typeface="+mn-cs"/>
              </a:rPr>
              <a:t> de recherche </a:t>
            </a:r>
            <a:r>
              <a:rPr lang="fr-FR" sz="1200" b="1" kern="1200" dirty="0" smtClean="0">
                <a:solidFill>
                  <a:schemeClr val="tx1"/>
                </a:solidFill>
                <a:effectLst/>
                <a:latin typeface="+mn-lt"/>
                <a:ea typeface="+mn-ea"/>
                <a:cs typeface="+mn-cs"/>
              </a:rPr>
              <a:t>inclusive sans misérabilisme ou condescendance</a:t>
            </a:r>
            <a:r>
              <a:rPr lang="fr-FR" sz="1200" kern="1200" dirty="0" smtClean="0">
                <a:solidFill>
                  <a:schemeClr val="tx1"/>
                </a:solidFill>
                <a:effectLst/>
                <a:latin typeface="+mn-lt"/>
                <a:ea typeface="+mn-ea"/>
                <a:cs typeface="+mn-cs"/>
              </a:rPr>
              <a:t>. </a:t>
            </a:r>
            <a:r>
              <a:rPr lang="fr-FR" sz="1200" kern="1200" baseline="0" dirty="0" smtClean="0">
                <a:solidFill>
                  <a:schemeClr val="tx1"/>
                </a:solidFill>
                <a:effectLst/>
                <a:latin typeface="+mn-lt"/>
                <a:ea typeface="+mn-ea"/>
                <a:cs typeface="+mn-cs"/>
              </a:rPr>
              <a:t>Les photos qui illustrent cette diapositive ont été faites soit durant les activités dans les pays soit lors du colloque international regroupant les différents groupes nationaux. La disposition en cercle des participantes permet à chacune de voir et d’être vue sans distinction de statut social. Cette disposition permet également à des personnes présentant une déficience auditive d’identifier qui parle.  La recherche-action-médiation </a:t>
            </a:r>
            <a:r>
              <a:rPr lang="fr-FR" sz="1200" kern="1200" dirty="0" smtClean="0">
                <a:solidFill>
                  <a:schemeClr val="tx1"/>
                </a:solidFill>
                <a:effectLst/>
                <a:latin typeface="+mn-lt"/>
                <a:ea typeface="+mn-ea"/>
                <a:cs typeface="+mn-cs"/>
              </a:rPr>
              <a:t>invite à la construction de solidarités</a:t>
            </a:r>
            <a:r>
              <a:rPr lang="fr-FR" sz="1200" kern="1200" baseline="0" dirty="0" smtClean="0">
                <a:solidFill>
                  <a:schemeClr val="tx1"/>
                </a:solidFill>
                <a:effectLst/>
                <a:latin typeface="+mn-lt"/>
                <a:ea typeface="+mn-ea"/>
                <a:cs typeface="+mn-cs"/>
              </a:rPr>
              <a:t> et la mise en place ensemble d’actions autrement dit, elle permet </a:t>
            </a:r>
            <a:r>
              <a:rPr lang="fr-FR" sz="1200" b="1" u="sng" kern="1200" dirty="0" smtClean="0">
                <a:solidFill>
                  <a:schemeClr val="tx1"/>
                </a:solidFill>
                <a:effectLst/>
                <a:latin typeface="+mn-lt"/>
                <a:ea typeface="+mn-ea"/>
                <a:cs typeface="+mn-cs"/>
              </a:rPr>
              <a:t>de développer les atouts des individus en relation</a:t>
            </a:r>
            <a:r>
              <a:rPr lang="fr-FR" sz="1200" kern="1200" dirty="0" smtClean="0">
                <a:solidFill>
                  <a:schemeClr val="tx1"/>
                </a:solidFill>
                <a:effectLst/>
                <a:latin typeface="+mn-lt"/>
                <a:ea typeface="+mn-ea"/>
                <a:cs typeface="+mn-cs"/>
              </a:rPr>
              <a:t>. Cette manière positive de les regarder en se centrant sur leurs possibilités, ce à quoi ils aspirent, ce qu’ils et ce qu’ils construisent dans l’ici et le maintenant y compris dans un cadre ségrégatif ou engendrant des rapports de domination réels ou supposés</a:t>
            </a:r>
            <a:r>
              <a:rPr lang="fr-FR" sz="1200" kern="1200" baseline="0" dirty="0" smtClean="0">
                <a:solidFill>
                  <a:schemeClr val="tx1"/>
                </a:solidFill>
                <a:effectLst/>
                <a:latin typeface="+mn-lt"/>
                <a:ea typeface="+mn-ea"/>
                <a:cs typeface="+mn-cs"/>
              </a:rPr>
              <a:t> contribue à une participation sociale de et pour toutes. </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8878B0E-1C54-4EC9-86DC-13D2B5137A3F}" type="slidenum">
              <a:rPr lang="fr-FR" smtClean="0"/>
              <a:t>15</a:t>
            </a:fld>
            <a:endParaRPr lang="fr-FR"/>
          </a:p>
        </p:txBody>
      </p:sp>
    </p:spTree>
    <p:extLst>
      <p:ext uri="{BB962C8B-B14F-4D97-AF65-F5344CB8AC3E}">
        <p14:creationId xmlns:p14="http://schemas.microsoft.com/office/powerpoint/2010/main" val="3923174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Si vous souhaitez plus</a:t>
            </a:r>
            <a:r>
              <a:rPr lang="fr-FR" baseline="0" dirty="0" smtClean="0"/>
              <a:t> d’informations sur le projet , vous pouvez </a:t>
            </a:r>
            <a:r>
              <a:rPr lang="fr-FR" baseline="0" smtClean="0"/>
              <a:t>consulter le </a:t>
            </a:r>
            <a:r>
              <a:rPr lang="fr-FR" baseline="0" dirty="0" smtClean="0"/>
              <a:t>site internet ou quelques unes des références théoriques sur lesquelles cette contribution a été élaborée. Merci pour votre attention, n’hésitez pas à nous faire parvenir vos commentaires.</a:t>
            </a:r>
            <a:endParaRPr lang="fr-FR" dirty="0"/>
          </a:p>
        </p:txBody>
      </p:sp>
      <p:sp>
        <p:nvSpPr>
          <p:cNvPr id="4" name="Espace réservé du numéro de diapositive 3"/>
          <p:cNvSpPr>
            <a:spLocks noGrp="1"/>
          </p:cNvSpPr>
          <p:nvPr>
            <p:ph type="sldNum" sz="quarter" idx="10"/>
          </p:nvPr>
        </p:nvSpPr>
        <p:spPr/>
        <p:txBody>
          <a:bodyPr/>
          <a:lstStyle/>
          <a:p>
            <a:fld id="{EEB16FED-6E85-4530-92A1-EC6FD98EC453}" type="slidenum">
              <a:rPr lang="fr-FR" smtClean="0"/>
              <a:t>16</a:t>
            </a:fld>
            <a:endParaRPr lang="fr-FR"/>
          </a:p>
        </p:txBody>
      </p:sp>
    </p:spTree>
    <p:extLst>
      <p:ext uri="{BB962C8B-B14F-4D97-AF65-F5344CB8AC3E}">
        <p14:creationId xmlns:p14="http://schemas.microsoft.com/office/powerpoint/2010/main" val="3111909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Même si je suis seule à faire l’oral aujourd’hui pour des raisons techniques, nous avons élaboré cette communication ensemble avec Michèle. Nous allons tout d’abord présenter le cadre de la recherche internationale, puis nous évoquerons la question des définitions du handicap. Nous présenterons ensuite, trois fils tirés de l’analyse réflexive du projet de recherche-action-médiation. Enfin, nous conclurons sur les enjeux quand on cherche à mener des recherches inclusives,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Nous avons conçu</a:t>
            </a:r>
            <a:r>
              <a:rPr lang="fr-FR" baseline="0" dirty="0" smtClean="0"/>
              <a:t> cette contribution avec beaucoup de supports visuels que nous décrivons dans l’analyse. Nous espérons que le format choisi restera accessible au plus grand nombre.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p:txBody>
      </p:sp>
      <p:sp>
        <p:nvSpPr>
          <p:cNvPr id="4" name="Espace réservé du numéro de diapositive 3"/>
          <p:cNvSpPr>
            <a:spLocks noGrp="1"/>
          </p:cNvSpPr>
          <p:nvPr>
            <p:ph type="sldNum" sz="quarter" idx="10"/>
          </p:nvPr>
        </p:nvSpPr>
        <p:spPr/>
        <p:txBody>
          <a:bodyPr/>
          <a:lstStyle/>
          <a:p>
            <a:fld id="{EEB16FED-6E85-4530-92A1-EC6FD98EC453}" type="slidenum">
              <a:rPr lang="fr-FR" smtClean="0"/>
              <a:t>2</a:t>
            </a:fld>
            <a:endParaRPr lang="fr-FR"/>
          </a:p>
        </p:txBody>
      </p:sp>
    </p:spTree>
    <p:extLst>
      <p:ext uri="{BB962C8B-B14F-4D97-AF65-F5344CB8AC3E}">
        <p14:creationId xmlns:p14="http://schemas.microsoft.com/office/powerpoint/2010/main" val="1413212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Débutons</a:t>
            </a:r>
            <a:r>
              <a:rPr lang="fr-FR" sz="1200" kern="1200" baseline="0" dirty="0" smtClean="0">
                <a:solidFill>
                  <a:schemeClr val="tx1"/>
                </a:solidFill>
                <a:effectLst/>
                <a:latin typeface="+mn-lt"/>
                <a:ea typeface="+mn-ea"/>
                <a:cs typeface="+mn-cs"/>
              </a:rPr>
              <a:t> tout d’abord par le contexte de ce </a:t>
            </a:r>
            <a:r>
              <a:rPr lang="fr-FR" sz="1200" kern="1200" dirty="0" smtClean="0">
                <a:solidFill>
                  <a:schemeClr val="tx1"/>
                </a:solidFill>
                <a:effectLst/>
                <a:latin typeface="+mn-lt"/>
                <a:ea typeface="+mn-ea"/>
                <a:cs typeface="+mn-cs"/>
              </a:rPr>
              <a:t>projet mené dans divers pays</a:t>
            </a:r>
            <a:r>
              <a:rPr lang="fr-FR" sz="1200" kern="1200" baseline="0" dirty="0" smtClean="0">
                <a:solidFill>
                  <a:schemeClr val="tx1"/>
                </a:solidFill>
                <a:effectLst/>
                <a:latin typeface="+mn-lt"/>
                <a:ea typeface="+mn-ea"/>
                <a:cs typeface="+mn-cs"/>
              </a:rPr>
              <a:t> d’Amérique, d’Europe et d’Afrique. </a:t>
            </a:r>
            <a:r>
              <a:rPr lang="fr-FR" sz="1200" strike="sngStrike" kern="1200" dirty="0" smtClean="0">
                <a:solidFill>
                  <a:schemeClr val="tx1"/>
                </a:solidFill>
                <a:effectLst/>
                <a:latin typeface="+mn-lt"/>
                <a:ea typeface="+mn-ea"/>
                <a:cs typeface="+mn-cs"/>
              </a:rPr>
              <a:t>Les principes d’une recherche-action-médiation sont présentés.</a:t>
            </a:r>
            <a:r>
              <a:rPr lang="fr-FR" sz="1200" strike="sngStrike" kern="1200" baseline="0" dirty="0" smtClean="0">
                <a:solidFill>
                  <a:schemeClr val="tx1"/>
                </a:solidFill>
                <a:effectLst/>
                <a:latin typeface="+mn-lt"/>
                <a:ea typeface="+mn-ea"/>
                <a:cs typeface="+mn-cs"/>
              </a:rPr>
              <a:t> Son objet est évoqué. </a:t>
            </a:r>
            <a:r>
              <a:rPr lang="fr-FR" sz="1200" kern="1200" baseline="0" dirty="0" smtClean="0">
                <a:solidFill>
                  <a:schemeClr val="tx1"/>
                </a:solidFill>
                <a:effectLst/>
                <a:latin typeface="+mn-lt"/>
                <a:ea typeface="+mn-ea"/>
                <a:cs typeface="+mn-cs"/>
              </a:rPr>
              <a:t>Notre </a:t>
            </a:r>
            <a:r>
              <a:rPr lang="fr-FR" sz="1200" kern="1200" dirty="0" smtClean="0">
                <a:solidFill>
                  <a:schemeClr val="tx1"/>
                </a:solidFill>
                <a:effectLst/>
                <a:latin typeface="+mn-lt"/>
                <a:ea typeface="+mn-ea"/>
                <a:cs typeface="+mn-cs"/>
              </a:rPr>
              <a:t>objectif ici est de revenir sur la prise en compte de la parole de femmes en situation de handicap de manière spécifique en France,</a:t>
            </a:r>
            <a:r>
              <a:rPr lang="fr-FR" sz="1200" kern="1200" baseline="0" dirty="0" smtClean="0">
                <a:solidFill>
                  <a:schemeClr val="tx1"/>
                </a:solidFill>
                <a:effectLst/>
                <a:latin typeface="+mn-lt"/>
                <a:ea typeface="+mn-ea"/>
                <a:cs typeface="+mn-cs"/>
              </a:rPr>
              <a:t> ce</a:t>
            </a:r>
            <a:r>
              <a:rPr lang="fr-FR" sz="1200" kern="1200" dirty="0" smtClean="0">
                <a:solidFill>
                  <a:schemeClr val="tx1"/>
                </a:solidFill>
                <a:effectLst/>
                <a:latin typeface="+mn-lt"/>
                <a:ea typeface="+mn-ea"/>
                <a:cs typeface="+mn-cs"/>
              </a:rPr>
              <a:t> qui a amené les autres chercheuses à prendre conscience et à porter une attention particulière à une réalité vécue par certaines femmes participant à leur groupe national. </a:t>
            </a:r>
            <a:endParaRPr lang="fr-FR" dirty="0"/>
          </a:p>
        </p:txBody>
      </p:sp>
      <p:sp>
        <p:nvSpPr>
          <p:cNvPr id="4" name="Espace réservé du numéro de diapositive 3"/>
          <p:cNvSpPr>
            <a:spLocks noGrp="1"/>
          </p:cNvSpPr>
          <p:nvPr>
            <p:ph type="sldNum" sz="quarter" idx="10"/>
          </p:nvPr>
        </p:nvSpPr>
        <p:spPr/>
        <p:txBody>
          <a:bodyPr/>
          <a:lstStyle/>
          <a:p>
            <a:fld id="{EEB16FED-6E85-4530-92A1-EC6FD98EC453}" type="slidenum">
              <a:rPr lang="fr-FR" smtClean="0"/>
              <a:t>3</a:t>
            </a:fld>
            <a:endParaRPr lang="fr-FR"/>
          </a:p>
        </p:txBody>
      </p:sp>
    </p:spTree>
    <p:extLst>
      <p:ext uri="{BB962C8B-B14F-4D97-AF65-F5344CB8AC3E}">
        <p14:creationId xmlns:p14="http://schemas.microsoft.com/office/powerpoint/2010/main" val="2392279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Alors qu’est-ce qu’un dispositif de recherche-action-médiation ? Il s’agit </a:t>
            </a:r>
            <a:r>
              <a:rPr lang="fr-CH" sz="1200" kern="1200" dirty="0" smtClean="0">
                <a:solidFill>
                  <a:schemeClr val="tx1"/>
                </a:solidFill>
                <a:effectLst/>
                <a:latin typeface="+mn-lt"/>
                <a:ea typeface="+mn-ea"/>
                <a:cs typeface="+mn-cs"/>
              </a:rPr>
              <a:t>au travers</a:t>
            </a:r>
            <a:r>
              <a:rPr lang="fr-CH" sz="1200" kern="1200" baseline="0" dirty="0" smtClean="0">
                <a:solidFill>
                  <a:schemeClr val="tx1"/>
                </a:solidFill>
                <a:effectLst/>
                <a:latin typeface="+mn-lt"/>
                <a:ea typeface="+mn-ea"/>
                <a:cs typeface="+mn-cs"/>
              </a:rPr>
              <a:t> d’activités et de débats vécus ensemble,</a:t>
            </a:r>
            <a:r>
              <a:rPr lang="fr-CH" sz="1200" kern="1200" dirty="0" smtClean="0">
                <a:solidFill>
                  <a:schemeClr val="tx1"/>
                </a:solidFill>
                <a:effectLst/>
                <a:latin typeface="+mn-lt"/>
                <a:ea typeface="+mn-ea"/>
                <a:cs typeface="+mn-cs"/>
              </a:rPr>
              <a:t> d’identifier les préjugés et de les déconstruire tout en favorisant la construction d’une solidarité collective et participative. La recherche action-médiation se base sur une posture commune d’ouverture, d'inclusion,</a:t>
            </a:r>
            <a:r>
              <a:rPr lang="fr-CH" sz="1200" kern="1200" baseline="0" dirty="0" smtClean="0">
                <a:solidFill>
                  <a:schemeClr val="tx1"/>
                </a:solidFill>
                <a:effectLst/>
                <a:latin typeface="+mn-lt"/>
                <a:ea typeface="+mn-ea"/>
                <a:cs typeface="+mn-cs"/>
              </a:rPr>
              <a:t> d’authenticité et d’un intérêt pour le pluralisme et l’engagement au mieux-vivre ensemble. </a:t>
            </a:r>
            <a:r>
              <a:rPr lang="fr-FR" sz="1200" kern="1200" dirty="0" smtClean="0">
                <a:solidFill>
                  <a:schemeClr val="tx1"/>
                </a:solidFill>
                <a:effectLst/>
                <a:latin typeface="+mn-lt"/>
                <a:ea typeface="+mn-ea"/>
                <a:cs typeface="+mn-cs"/>
              </a:rPr>
              <a:t>La perspective considérant le dialogue comme étant en soi une forme d’action est privilégiée. Les activités artistiques constituent un levier pour aboutir à la mise en commun de normes et de valeurs afin de s’éloigner de préjugés négatifs. </a:t>
            </a:r>
            <a:r>
              <a:rPr lang="fr-CH" sz="1200" kern="1200" dirty="0" smtClean="0">
                <a:solidFill>
                  <a:schemeClr val="tx1"/>
                </a:solidFill>
                <a:effectLst/>
                <a:latin typeface="+mn-lt"/>
                <a:ea typeface="+mn-ea"/>
                <a:cs typeface="+mn-cs"/>
              </a:rPr>
              <a:t>Le</a:t>
            </a:r>
            <a:r>
              <a:rPr lang="fr-CH" sz="1200" kern="1200" baseline="0" dirty="0" smtClean="0">
                <a:solidFill>
                  <a:schemeClr val="tx1"/>
                </a:solidFill>
                <a:effectLst/>
                <a:latin typeface="+mn-lt"/>
                <a:ea typeface="+mn-ea"/>
                <a:cs typeface="+mn-cs"/>
              </a:rPr>
              <a:t> projet international «Féminismes en Dialogue» a eu pour objectif de transférer le dispositif </a:t>
            </a:r>
            <a:r>
              <a:rPr lang="fr-CH" sz="1200" kern="1200" dirty="0" smtClean="0">
                <a:solidFill>
                  <a:schemeClr val="tx1"/>
                </a:solidFill>
                <a:effectLst/>
                <a:latin typeface="+mn-lt"/>
                <a:ea typeface="+mn-ea"/>
                <a:cs typeface="+mn-cs"/>
              </a:rPr>
              <a:t>élaboré au Québec dans différents pays.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EEB16FED-6E85-4530-92A1-EC6FD98EC453}" type="slidenum">
              <a:rPr lang="fr-FR" smtClean="0"/>
              <a:t>4</a:t>
            </a:fld>
            <a:endParaRPr lang="fr-FR"/>
          </a:p>
        </p:txBody>
      </p:sp>
    </p:spTree>
    <p:extLst>
      <p:ext uri="{BB962C8B-B14F-4D97-AF65-F5344CB8AC3E}">
        <p14:creationId xmlns:p14="http://schemas.microsoft.com/office/powerpoint/2010/main" val="3666507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rgbClr val="FF0000"/>
                </a:solidFill>
                <a:effectLst/>
                <a:latin typeface="+mn-lt"/>
                <a:ea typeface="+mn-ea"/>
                <a:cs typeface="+mn-cs"/>
              </a:rPr>
              <a:t>Pour</a:t>
            </a:r>
            <a:r>
              <a:rPr lang="fr-FR" sz="1200" kern="1200" baseline="0" dirty="0" smtClean="0">
                <a:solidFill>
                  <a:srgbClr val="FF0000"/>
                </a:solidFill>
                <a:effectLst/>
                <a:latin typeface="+mn-lt"/>
                <a:ea typeface="+mn-ea"/>
                <a:cs typeface="+mn-cs"/>
              </a:rPr>
              <a:t> agir </a:t>
            </a:r>
            <a:r>
              <a:rPr lang="fr-FR" sz="1200" kern="1200" dirty="0" smtClean="0">
                <a:solidFill>
                  <a:srgbClr val="FF0000"/>
                </a:solidFill>
                <a:effectLst/>
                <a:latin typeface="+mn-lt"/>
                <a:ea typeface="+mn-ea"/>
                <a:cs typeface="+mn-cs"/>
              </a:rPr>
              <a:t>en vue du </a:t>
            </a:r>
            <a:r>
              <a:rPr lang="fr-FR" sz="1200" kern="1200" dirty="0" smtClean="0">
                <a:solidFill>
                  <a:schemeClr val="tx1"/>
                </a:solidFill>
                <a:effectLst/>
                <a:latin typeface="+mn-lt"/>
                <a:ea typeface="+mn-ea"/>
                <a:cs typeface="+mn-cs"/>
              </a:rPr>
              <a:t>développement d’une société inclusive, n</a:t>
            </a:r>
            <a:r>
              <a:rPr lang="fr-FR" sz="1200" kern="1200" baseline="0" dirty="0" smtClean="0">
                <a:solidFill>
                  <a:schemeClr val="tx1"/>
                </a:solidFill>
                <a:effectLst/>
                <a:latin typeface="+mn-lt"/>
                <a:ea typeface="+mn-ea"/>
                <a:cs typeface="+mn-cs"/>
              </a:rPr>
              <a:t>ous sommes parties </a:t>
            </a:r>
            <a:r>
              <a:rPr lang="fr-FR" sz="1200" kern="1200" dirty="0" smtClean="0">
                <a:solidFill>
                  <a:schemeClr val="tx1"/>
                </a:solidFill>
                <a:effectLst/>
                <a:latin typeface="+mn-lt"/>
                <a:ea typeface="+mn-ea"/>
                <a:cs typeface="+mn-cs"/>
              </a:rPr>
              <a:t>de groupes féminins qui font l’objet de discriminations dans leurs espaces nationaux ou au niveau</a:t>
            </a:r>
            <a:r>
              <a:rPr lang="fr-FR" sz="1200" kern="1200" baseline="0" dirty="0" smtClean="0">
                <a:solidFill>
                  <a:schemeClr val="tx1"/>
                </a:solidFill>
                <a:effectLst/>
                <a:latin typeface="+mn-lt"/>
                <a:ea typeface="+mn-ea"/>
                <a:cs typeface="+mn-cs"/>
              </a:rPr>
              <a:t> international en raison de leurs religions, de leur ethnicité, d’un parcours migratoire ou d’une culture minoritaire par rapport à la culture nationale. Prendre un thème de tension permet de croiser les considérations de chacune. Les participantes sont invitées à évoquer </a:t>
            </a:r>
            <a:r>
              <a:rPr lang="fr-FR" sz="1200" kern="1200" dirty="0" smtClean="0">
                <a:solidFill>
                  <a:schemeClr val="tx1"/>
                </a:solidFill>
                <a:effectLst/>
                <a:latin typeface="+mn-lt"/>
                <a:ea typeface="+mn-ea"/>
                <a:cs typeface="+mn-cs"/>
              </a:rPr>
              <a:t>des stéréotypes qui leur sont adressées et ceux qu’elles attribuent aux autres groupes. Le dispositif </a:t>
            </a:r>
            <a:r>
              <a:rPr lang="fr-CH" sz="1200" kern="1200" dirty="0" smtClean="0">
                <a:solidFill>
                  <a:schemeClr val="tx1"/>
                </a:solidFill>
                <a:effectLst/>
                <a:latin typeface="+mn-lt"/>
                <a:ea typeface="+mn-ea"/>
                <a:cs typeface="+mn-cs"/>
              </a:rPr>
              <a:t>permet de se centrer sur des axes de solidarité et d’</a:t>
            </a:r>
            <a:r>
              <a:rPr lang="fr-CH" sz="1200" i="1" kern="1200" dirty="0" err="1" smtClean="0">
                <a:solidFill>
                  <a:schemeClr val="tx1"/>
                </a:solidFill>
                <a:effectLst/>
                <a:latin typeface="+mn-lt"/>
                <a:ea typeface="+mn-ea"/>
                <a:cs typeface="+mn-cs"/>
              </a:rPr>
              <a:t>empowerment</a:t>
            </a:r>
            <a:r>
              <a:rPr lang="fr-CH" sz="1200" kern="1200" dirty="0" smtClean="0">
                <a:solidFill>
                  <a:schemeClr val="tx1"/>
                </a:solidFill>
                <a:effectLst/>
                <a:latin typeface="+mn-lt"/>
                <a:ea typeface="+mn-ea"/>
                <a:cs typeface="+mn-cs"/>
              </a:rPr>
              <a:t> collectif.</a:t>
            </a:r>
            <a:r>
              <a:rPr lang="fr-FR" sz="1200" kern="1200" dirty="0" smtClean="0">
                <a:solidFill>
                  <a:schemeClr val="tx1"/>
                </a:solidFill>
                <a:effectLst/>
                <a:latin typeface="+mn-lt"/>
                <a:ea typeface="+mn-ea"/>
                <a:cs typeface="+mn-cs"/>
              </a:rPr>
              <a:t> Ainsi si</a:t>
            </a:r>
            <a:r>
              <a:rPr lang="fr-FR" sz="1200" kern="1200" baseline="0" dirty="0" smtClean="0">
                <a:solidFill>
                  <a:schemeClr val="tx1"/>
                </a:solidFill>
                <a:effectLst/>
                <a:latin typeface="+mn-lt"/>
                <a:ea typeface="+mn-ea"/>
                <a:cs typeface="+mn-cs"/>
              </a:rPr>
              <a:t> l</a:t>
            </a:r>
            <a:r>
              <a:rPr lang="fr-FR" sz="1200" kern="1200" dirty="0" smtClean="0">
                <a:solidFill>
                  <a:schemeClr val="tx1"/>
                </a:solidFill>
                <a:effectLst/>
                <a:latin typeface="+mn-lt"/>
                <a:ea typeface="+mn-ea"/>
                <a:cs typeface="+mn-cs"/>
              </a:rPr>
              <a:t>e fait d’utiliser le terme Féminismes pour parler</a:t>
            </a:r>
            <a:r>
              <a:rPr lang="fr-FR" sz="1200" kern="1200" baseline="0" dirty="0" smtClean="0">
                <a:solidFill>
                  <a:schemeClr val="tx1"/>
                </a:solidFill>
                <a:effectLst/>
                <a:latin typeface="+mn-lt"/>
                <a:ea typeface="+mn-ea"/>
                <a:cs typeface="+mn-cs"/>
              </a:rPr>
              <a:t> du projet et des engagements des femmes à le mener ou y a participer a fait l’objet tout au long de la recherche de discussions et d’échanges (parfois vifs), il n’empêche qu’à l’issue du projet se considérer comme féministes, car engagées dans le dialogue entre femmes et dans le fait de faire avancer les causes des femmes afin de construire ensemble une société </a:t>
            </a:r>
            <a:r>
              <a:rPr lang="fr-FR" sz="1200" strike="noStrike" kern="1200" baseline="0" dirty="0" smtClean="0">
                <a:solidFill>
                  <a:schemeClr val="tx1"/>
                </a:solidFill>
                <a:effectLst/>
                <a:latin typeface="+mn-lt"/>
                <a:ea typeface="+mn-ea"/>
                <a:cs typeface="+mn-cs"/>
              </a:rPr>
              <a:t>plus juste, </a:t>
            </a:r>
            <a:r>
              <a:rPr lang="fr-FR" sz="1200" kern="1200" baseline="0" dirty="0" smtClean="0">
                <a:solidFill>
                  <a:schemeClr val="tx1"/>
                </a:solidFill>
                <a:effectLst/>
                <a:latin typeface="+mn-lt"/>
                <a:ea typeface="+mn-ea"/>
                <a:cs typeface="+mn-cs"/>
              </a:rPr>
              <a:t>a fait consensus.</a:t>
            </a:r>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EB16FED-6E85-4530-92A1-EC6FD98EC453}" type="slidenum">
              <a:rPr lang="fr-FR" smtClean="0"/>
              <a:t>5</a:t>
            </a:fld>
            <a:endParaRPr lang="fr-FR"/>
          </a:p>
        </p:txBody>
      </p:sp>
    </p:spTree>
    <p:extLst>
      <p:ext uri="{BB962C8B-B14F-4D97-AF65-F5344CB8AC3E}">
        <p14:creationId xmlns:p14="http://schemas.microsoft.com/office/powerpoint/2010/main" val="2712376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Le projet s’est déployé en</a:t>
            </a:r>
            <a:r>
              <a:rPr lang="fr-FR" baseline="0" dirty="0" smtClean="0"/>
              <a:t> 2017 en </a:t>
            </a:r>
            <a:r>
              <a:rPr lang="fr-FR" sz="1200" kern="1200" dirty="0" smtClean="0">
                <a:solidFill>
                  <a:schemeClr val="tx1"/>
                </a:solidFill>
                <a:effectLst/>
                <a:latin typeface="+mn-lt"/>
                <a:ea typeface="+mn-ea"/>
                <a:cs typeface="+mn-cs"/>
              </a:rPr>
              <a:t>Allemagne, Argentine, Bénin, Bolivie, Côte d’Ivoire, France, Madagascar, Maroc, Paraguay, Québec, Suisse et Tunisie. Chaque</a:t>
            </a:r>
            <a:r>
              <a:rPr lang="fr-FR" sz="1200" kern="1200" baseline="0" dirty="0" smtClean="0">
                <a:solidFill>
                  <a:schemeClr val="tx1"/>
                </a:solidFill>
                <a:effectLst/>
                <a:latin typeface="+mn-lt"/>
                <a:ea typeface="+mn-ea"/>
                <a:cs typeface="+mn-cs"/>
              </a:rPr>
              <a:t> pays a travaillé en groupe réunissant femmes de la société civile, professionnelles de l’intervention sociale et chercheuses académique sur ce qui était important pour elles pour faire avancer la cause des femmes. </a:t>
            </a:r>
            <a:r>
              <a:rPr lang="fr-FR" baseline="0" dirty="0" smtClean="0"/>
              <a:t>Dans chaque pays, d</a:t>
            </a:r>
            <a:r>
              <a:rPr lang="fr-FR" sz="1200" kern="1200" baseline="0" dirty="0" smtClean="0">
                <a:solidFill>
                  <a:schemeClr val="tx1"/>
                </a:solidFill>
                <a:effectLst/>
                <a:latin typeface="+mn-lt"/>
                <a:ea typeface="+mn-ea"/>
                <a:cs typeface="+mn-cs"/>
              </a:rPr>
              <a:t>es entretiens ont été menés avec des grands témoins et une synthèse des échanges dans les groupes nationaux a été élaborée. L’ensemble de ces contributions a été partagé lors d’un colloque-forum à Montréal-</a:t>
            </a:r>
            <a:r>
              <a:rPr lang="fr-FR" sz="1200" kern="1200" baseline="0" dirty="0" err="1" smtClean="0">
                <a:solidFill>
                  <a:schemeClr val="tx1"/>
                </a:solidFill>
                <a:effectLst/>
                <a:latin typeface="+mn-lt"/>
                <a:ea typeface="+mn-ea"/>
                <a:cs typeface="+mn-cs"/>
              </a:rPr>
              <a:t>Longueil</a:t>
            </a:r>
            <a:r>
              <a:rPr lang="fr-FR" sz="1200" kern="1200" baseline="0" dirty="0" smtClean="0">
                <a:solidFill>
                  <a:schemeClr val="tx1"/>
                </a:solidFill>
                <a:effectLst/>
                <a:latin typeface="+mn-lt"/>
                <a:ea typeface="+mn-ea"/>
                <a:cs typeface="+mn-cs"/>
              </a:rPr>
              <a:t>. Les femmes de ces 12 pays ont vécu ensemble des activités et ont produit des lettres ou des saynètes sur leurs vécus. A l’issue de cette rencontre, une déclaration commune a été produite.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La prise en compte de vécus de femmes en situation de handicap a fait l’objet d’un poster présenté par le groupe France et l’une d’elle s’est rendue au forum colloque. Cette visibilité a contribué à ce que dans la déclaration soit mentionnée les discriminations dont elles font l’objet (pour consulter la déclaration dans son intégralité, n’hésitez pas à cliquer sur l’image correspondante). Sans la participation de ces femmes à la recherche, leurs vécus n’auraient pas été pris en compte de la même manière, il serait resté sur un mode plus théorique. </a:t>
            </a:r>
          </a:p>
        </p:txBody>
      </p:sp>
      <p:sp>
        <p:nvSpPr>
          <p:cNvPr id="4" name="Espace réservé du numéro de diapositive 3"/>
          <p:cNvSpPr>
            <a:spLocks noGrp="1"/>
          </p:cNvSpPr>
          <p:nvPr>
            <p:ph type="sldNum" sz="quarter" idx="10"/>
          </p:nvPr>
        </p:nvSpPr>
        <p:spPr/>
        <p:txBody>
          <a:bodyPr/>
          <a:lstStyle/>
          <a:p>
            <a:fld id="{EEB16FED-6E85-4530-92A1-EC6FD98EC453}" type="slidenum">
              <a:rPr lang="fr-FR" smtClean="0"/>
              <a:t>6</a:t>
            </a:fld>
            <a:endParaRPr lang="fr-FR"/>
          </a:p>
        </p:txBody>
      </p:sp>
    </p:spTree>
    <p:extLst>
      <p:ext uri="{BB962C8B-B14F-4D97-AF65-F5344CB8AC3E}">
        <p14:creationId xmlns:p14="http://schemas.microsoft.com/office/powerpoint/2010/main" val="1472580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u="none" dirty="0" smtClean="0"/>
              <a:t>Si la ratification par</a:t>
            </a:r>
            <a:r>
              <a:rPr lang="fr-FR" u="none" baseline="0" dirty="0" smtClean="0"/>
              <a:t> de nombreux pays de la convention internationale pour les droits des personnes handicapées semble avoir contribué à un consensus sur une définition situationnelle du handicap pour les participantes académiques, ce n’était pas le cas pour l’ensemble des femmes. </a:t>
            </a:r>
            <a:endParaRPr lang="fr-FR" u="sng" dirty="0"/>
          </a:p>
        </p:txBody>
      </p:sp>
      <p:sp>
        <p:nvSpPr>
          <p:cNvPr id="4" name="Espace réservé du numéro de diapositive 3"/>
          <p:cNvSpPr>
            <a:spLocks noGrp="1"/>
          </p:cNvSpPr>
          <p:nvPr>
            <p:ph type="sldNum" sz="quarter" idx="10"/>
          </p:nvPr>
        </p:nvSpPr>
        <p:spPr/>
        <p:txBody>
          <a:bodyPr/>
          <a:lstStyle/>
          <a:p>
            <a:fld id="{EEB16FED-6E85-4530-92A1-EC6FD98EC453}" type="slidenum">
              <a:rPr lang="fr-FR" smtClean="0"/>
              <a:t>7</a:t>
            </a:fld>
            <a:endParaRPr lang="fr-FR"/>
          </a:p>
        </p:txBody>
      </p:sp>
    </p:spTree>
    <p:extLst>
      <p:ext uri="{BB962C8B-B14F-4D97-AF65-F5344CB8AC3E}">
        <p14:creationId xmlns:p14="http://schemas.microsoft.com/office/powerpoint/2010/main" val="157225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changement d’une définition </a:t>
            </a:r>
            <a:r>
              <a:rPr lang="fr-FR" dirty="0" err="1" smtClean="0"/>
              <a:t>défectologique</a:t>
            </a:r>
            <a:r>
              <a:rPr lang="fr-FR" dirty="0" smtClean="0"/>
              <a:t> du</a:t>
            </a:r>
            <a:r>
              <a:rPr lang="fr-FR" baseline="0" dirty="0" smtClean="0"/>
              <a:t> handicap centrée sur ce que l’individu ne peut pas faire à une approche situationnelle du handicap ne fait pas partie des représentations communément partagées. Malgré tout, les participantes ont pu facilement mobilisées un autre cadre représentationnel qu’elles avaient toutes en partage, celui de la dimension écosystémique des comportements humains. Même si toutes ne se référaient pas à un modèle théorique comme celui de </a:t>
            </a:r>
            <a:r>
              <a:rPr lang="fr-FR" baseline="0" dirty="0" err="1" smtClean="0"/>
              <a:t>Bronfenbrenner</a:t>
            </a:r>
            <a:r>
              <a:rPr lang="fr-FR" baseline="0" dirty="0" smtClean="0"/>
              <a:t>, elles considèrent, dans leur ensemble, à un degré plus ou moins élaboré que les comportements et les croyances des individus dépendent à la fois de leurs caractéristiques individuelles, de leurs parcours de vie mais aussi de leur environnement (physique et humain). Cette considération pour l’interrelation entre individu et environnement conduit à une ouverture à l’autre qui permet de considérer que les vécus des femmes en situation de handicap en France comme rejoignant la question de la dépendance due à l’âge dans certains pays ou des difficultés d’accéder à une formation et un emploi dans d’autres. </a:t>
            </a:r>
          </a:p>
          <a:p>
            <a:r>
              <a:rPr lang="fr-FR" baseline="0" dirty="0" smtClean="0"/>
              <a:t>Si le groupe France s’est constitué autour de la question du handicap en sollicitant directement des participantes au travers de ce thème, des femmes d’autres groupes nationaux avaient une déficience visuelle dégénérative, une mobilité réduite ou une déficience auditive par exemple. Certaines femmes ont signalé avoir des besoins spécifiques pour accéder aux locaux ou participer aux activités. La prise en compte de leur demande était pour les organisatrices du même ordre que de disposer de médiatrices linguistiques pour les femmes ne parlant pas français, la langue principale des échanges. </a:t>
            </a:r>
          </a:p>
        </p:txBody>
      </p:sp>
      <p:sp>
        <p:nvSpPr>
          <p:cNvPr id="4" name="Espace réservé du numéro de diapositive 3"/>
          <p:cNvSpPr>
            <a:spLocks noGrp="1"/>
          </p:cNvSpPr>
          <p:nvPr>
            <p:ph type="sldNum" sz="quarter" idx="10"/>
          </p:nvPr>
        </p:nvSpPr>
        <p:spPr/>
        <p:txBody>
          <a:bodyPr/>
          <a:lstStyle/>
          <a:p>
            <a:fld id="{EEB16FED-6E85-4530-92A1-EC6FD98EC453}" type="slidenum">
              <a:rPr lang="fr-FR" smtClean="0"/>
              <a:t>8</a:t>
            </a:fld>
            <a:endParaRPr lang="fr-FR"/>
          </a:p>
        </p:txBody>
      </p:sp>
    </p:spTree>
    <p:extLst>
      <p:ext uri="{BB962C8B-B14F-4D97-AF65-F5344CB8AC3E}">
        <p14:creationId xmlns:p14="http://schemas.microsoft.com/office/powerpoint/2010/main" val="801703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résultats présentés ici sont issus </a:t>
            </a:r>
            <a:r>
              <a:rPr lang="fr-FR" strike="sngStrike" dirty="0" smtClean="0"/>
              <a:t>de l’</a:t>
            </a:r>
            <a:r>
              <a:rPr lang="fr-FR" strike="sngStrike" dirty="0" err="1" smtClean="0"/>
              <a:t>analyse</a:t>
            </a:r>
            <a:r>
              <a:rPr lang="fr-FR" dirty="0" err="1" smtClean="0"/>
              <a:t>d’observations</a:t>
            </a:r>
            <a:r>
              <a:rPr lang="fr-FR" dirty="0" smtClean="0"/>
              <a:t> participantes des échanges en </a:t>
            </a:r>
            <a:r>
              <a:rPr lang="fr-FR" dirty="0" err="1" smtClean="0"/>
              <a:t>distanciel</a:t>
            </a:r>
            <a:r>
              <a:rPr lang="fr-FR" baseline="0" dirty="0" smtClean="0"/>
              <a:t> </a:t>
            </a:r>
            <a:r>
              <a:rPr lang="fr-FR" dirty="0" smtClean="0"/>
              <a:t>mais aussi en présentiel avec</a:t>
            </a:r>
            <a:r>
              <a:rPr lang="fr-FR" baseline="0" dirty="0" smtClean="0"/>
              <a:t> l’ensemble des femmes lors des 3 jours de forum. Un entretien formel avec une participante, titulaire d’un diplôme en médiation interculturelle et professionnelle dans le champ de l’intervention artistique, a également été mené. L’analyse réflexive permet de discuter de manière critique des expériences vécues dans un contexte particulier. Dans une approche compréhensive, </a:t>
            </a:r>
            <a:r>
              <a:rPr lang="fr-FR" dirty="0" smtClean="0"/>
              <a:t>La prise en compte des échanges permet d’accéder aux processus de négociation mobilisés dans le cadre de la</a:t>
            </a:r>
            <a:r>
              <a:rPr lang="fr-FR" baseline="0" dirty="0" smtClean="0"/>
              <a:t> recherche-action-médiation. L’analyse des pratiques données à voir, à lire ou à entendre par les participantes permet d’accéder à leurs stéréotypes et aux modifications de leurs représentations lorsqu’elles en </a:t>
            </a:r>
            <a:r>
              <a:rPr lang="fr-FR" dirty="0" err="1" smtClean="0"/>
              <a:t>co</a:t>
            </a:r>
            <a:r>
              <a:rPr lang="fr-FR" dirty="0" smtClean="0"/>
              <a:t>-construisent ensemble de nouvelles de la</a:t>
            </a:r>
            <a:r>
              <a:rPr lang="fr-FR" baseline="0" dirty="0" smtClean="0"/>
              <a:t> diversité des engagements féminins. </a:t>
            </a:r>
            <a:endParaRPr lang="fr-FR" dirty="0" smtClean="0"/>
          </a:p>
        </p:txBody>
      </p:sp>
      <p:sp>
        <p:nvSpPr>
          <p:cNvPr id="4" name="Espace réservé du numéro de diapositive 3"/>
          <p:cNvSpPr>
            <a:spLocks noGrp="1"/>
          </p:cNvSpPr>
          <p:nvPr>
            <p:ph type="sldNum" sz="quarter" idx="10"/>
          </p:nvPr>
        </p:nvSpPr>
        <p:spPr/>
        <p:txBody>
          <a:bodyPr/>
          <a:lstStyle/>
          <a:p>
            <a:fld id="{EEB16FED-6E85-4530-92A1-EC6FD98EC453}" type="slidenum">
              <a:rPr lang="fr-FR" smtClean="0"/>
              <a:t>9</a:t>
            </a:fld>
            <a:endParaRPr lang="fr-FR"/>
          </a:p>
        </p:txBody>
      </p:sp>
    </p:spTree>
    <p:extLst>
      <p:ext uri="{BB962C8B-B14F-4D97-AF65-F5344CB8AC3E}">
        <p14:creationId xmlns:p14="http://schemas.microsoft.com/office/powerpoint/2010/main" val="120882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fr-FR" smtClean="0"/>
              <a:t>Modifiez le style du titre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DAAFA37-C061-4634-A192-57F80FBE9AB0}" type="datetimeFigureOut">
              <a:rPr lang="fr-FR" smtClean="0"/>
              <a:t>07/06/2018</a:t>
            </a:fld>
            <a:endParaRPr lang="fr-F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fr-F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7A749BED-F315-46D0-9C56-48E324860001}" type="slidenum">
              <a:rPr lang="fr-FR" smtClean="0"/>
              <a:t>‹N°›</a:t>
            </a:fld>
            <a:endParaRPr lang="fr-FR"/>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35043978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DAAFA37-C061-4634-A192-57F80FBE9AB0}" type="datetimeFigureOut">
              <a:rPr lang="fr-FR" smtClean="0"/>
              <a:t>07/06/2018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A749BED-F315-46D0-9C56-48E324860001}" type="slidenum">
              <a:rPr lang="fr-FR" smtClean="0"/>
              <a:t>‹N°›</a:t>
            </a:fld>
            <a:endParaRPr lang="fr-FR"/>
          </a:p>
        </p:txBody>
      </p:sp>
    </p:spTree>
    <p:extLst>
      <p:ext uri="{BB962C8B-B14F-4D97-AF65-F5344CB8AC3E}">
        <p14:creationId xmlns:p14="http://schemas.microsoft.com/office/powerpoint/2010/main" val="2030055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DAAFA37-C061-4634-A192-57F80FBE9AB0}" type="datetimeFigureOut">
              <a:rPr lang="fr-FR" smtClean="0"/>
              <a:t>07/06/2018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A749BED-F315-46D0-9C56-48E324860001}" type="slidenum">
              <a:rPr lang="fr-FR" smtClean="0"/>
              <a:t>‹N°›</a:t>
            </a:fld>
            <a:endParaRPr lang="fr-FR"/>
          </a:p>
        </p:txBody>
      </p:sp>
    </p:spTree>
    <p:extLst>
      <p:ext uri="{BB962C8B-B14F-4D97-AF65-F5344CB8AC3E}">
        <p14:creationId xmlns:p14="http://schemas.microsoft.com/office/powerpoint/2010/main" val="3521086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8DAAFA37-C061-4634-A192-57F80FBE9AB0}" type="datetimeFigureOut">
              <a:rPr lang="fr-FR" smtClean="0"/>
              <a:t>07/06/2018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A749BED-F315-46D0-9C56-48E324860001}" type="slidenum">
              <a:rPr lang="fr-FR" smtClean="0"/>
              <a:t>‹N°›</a:t>
            </a:fld>
            <a:endParaRPr lang="fr-FR"/>
          </a:p>
        </p:txBody>
      </p:sp>
    </p:spTree>
    <p:extLst>
      <p:ext uri="{BB962C8B-B14F-4D97-AF65-F5344CB8AC3E}">
        <p14:creationId xmlns:p14="http://schemas.microsoft.com/office/powerpoint/2010/main" val="730246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fr-FR" smtClean="0"/>
              <a:t>Modifiez le style du titre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DAAFA37-C061-4634-A192-57F80FBE9AB0}" type="datetimeFigureOut">
              <a:rPr lang="fr-FR" smtClean="0"/>
              <a:t>07/06/2018</a:t>
            </a:fld>
            <a:endParaRPr lang="fr-F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fr-F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7A749BED-F315-46D0-9C56-48E324860001}" type="slidenum">
              <a:rPr lang="fr-FR" smtClean="0"/>
              <a:t>‹N°›</a:t>
            </a:fld>
            <a:endParaRPr lang="fr-F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8537197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fr-FR" smtClean="0"/>
              <a:t>Modifiez le style du titre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8DAAFA37-C061-4634-A192-57F80FBE9AB0}" type="datetimeFigureOut">
              <a:rPr lang="fr-FR" smtClean="0"/>
              <a:t>07/06/2018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A749BED-F315-46D0-9C56-48E324860001}" type="slidenum">
              <a:rPr lang="fr-FR" smtClean="0"/>
              <a:t>‹N°›</a:t>
            </a:fld>
            <a:endParaRPr lang="fr-FR"/>
          </a:p>
        </p:txBody>
      </p:sp>
    </p:spTree>
    <p:extLst>
      <p:ext uri="{BB962C8B-B14F-4D97-AF65-F5344CB8AC3E}">
        <p14:creationId xmlns:p14="http://schemas.microsoft.com/office/powerpoint/2010/main" val="237209303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fr-FR" smtClean="0"/>
              <a:t>Modifiez le style du titre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8DAAFA37-C061-4634-A192-57F80FBE9AB0}" type="datetimeFigureOut">
              <a:rPr lang="fr-FR" smtClean="0"/>
              <a:t>07/06/2018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A749BED-F315-46D0-9C56-48E324860001}" type="slidenum">
              <a:rPr lang="fr-FR" smtClean="0"/>
              <a:t>‹N°›</a:t>
            </a:fld>
            <a:endParaRPr lang="fr-FR"/>
          </a:p>
        </p:txBody>
      </p:sp>
    </p:spTree>
    <p:extLst>
      <p:ext uri="{BB962C8B-B14F-4D97-AF65-F5344CB8AC3E}">
        <p14:creationId xmlns:p14="http://schemas.microsoft.com/office/powerpoint/2010/main" val="325939141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8DAAFA37-C061-4634-A192-57F80FBE9AB0}" type="datetimeFigureOut">
              <a:rPr lang="fr-FR" smtClean="0"/>
              <a:t>07/06/2018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A749BED-F315-46D0-9C56-48E324860001}" type="slidenum">
              <a:rPr lang="fr-FR" smtClean="0"/>
              <a:t>‹N°›</a:t>
            </a:fld>
            <a:endParaRPr lang="fr-FR"/>
          </a:p>
        </p:txBody>
      </p:sp>
    </p:spTree>
    <p:extLst>
      <p:ext uri="{BB962C8B-B14F-4D97-AF65-F5344CB8AC3E}">
        <p14:creationId xmlns:p14="http://schemas.microsoft.com/office/powerpoint/2010/main" val="374762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AAFA37-C061-4634-A192-57F80FBE9AB0}" type="datetimeFigureOut">
              <a:rPr lang="fr-FR" smtClean="0"/>
              <a:t>07/06/2018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A749BED-F315-46D0-9C56-48E324860001}" type="slidenum">
              <a:rPr lang="fr-FR" smtClean="0"/>
              <a:t>‹N°›</a:t>
            </a:fld>
            <a:endParaRPr lang="fr-FR"/>
          </a:p>
        </p:txBody>
      </p:sp>
    </p:spTree>
    <p:extLst>
      <p:ext uri="{BB962C8B-B14F-4D97-AF65-F5344CB8AC3E}">
        <p14:creationId xmlns:p14="http://schemas.microsoft.com/office/powerpoint/2010/main" val="2164369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fr-FR" smtClean="0"/>
              <a:t>Modifiez le style du titre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DAAFA37-C061-4634-A192-57F80FBE9AB0}" type="datetimeFigureOut">
              <a:rPr lang="fr-FR" smtClean="0"/>
              <a:t>07/06/2018</a:t>
            </a:fld>
            <a:endParaRPr lang="fr-F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fr-F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7A749BED-F315-46D0-9C56-48E324860001}" type="slidenum">
              <a:rPr lang="fr-FR" smtClean="0"/>
              <a:t>‹N°›</a:t>
            </a:fld>
            <a:endParaRPr lang="fr-F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0077356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DAAFA37-C061-4634-A192-57F80FBE9AB0}" type="datetimeFigureOut">
              <a:rPr lang="fr-FR" smtClean="0"/>
              <a:t>07/06/2018</a:t>
            </a:fld>
            <a:endParaRPr lang="fr-F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fr-F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7A749BED-F315-46D0-9C56-48E324860001}" type="slidenum">
              <a:rPr lang="fr-FR" smtClean="0"/>
              <a:t>‹N°›</a:t>
            </a:fld>
            <a:endParaRPr lang="fr-F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73106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DAAFA37-C061-4634-A192-57F80FBE9AB0}" type="datetimeFigureOut">
              <a:rPr lang="fr-FR" smtClean="0"/>
              <a:t>07/06/2018</a:t>
            </a:fld>
            <a:endParaRPr lang="fr-F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fr-F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7A749BED-F315-46D0-9C56-48E324860001}" type="slidenum">
              <a:rPr lang="fr-FR" smtClean="0"/>
              <a:t>‹N°›</a:t>
            </a:fld>
            <a:endParaRPr lang="fr-F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036115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melissa.arneton@inshea.fr" TargetMode="External"/><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mailto:michele.vatz-Laaroussi@USherbrooke.ca" TargetMode="Externa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18" Type="http://schemas.openxmlformats.org/officeDocument/2006/relationships/diagramData" Target="../diagrams/data7.xml"/><Relationship Id="rId3" Type="http://schemas.openxmlformats.org/officeDocument/2006/relationships/diagramData" Target="../diagrams/data4.xml"/><Relationship Id="rId21" Type="http://schemas.openxmlformats.org/officeDocument/2006/relationships/diagramColors" Target="../diagrams/colors7.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notesSlide" Target="../notesSlides/notesSlide15.xml"/><Relationship Id="rId16" Type="http://schemas.openxmlformats.org/officeDocument/2006/relationships/diagramColors" Target="../diagrams/colors6.xml"/><Relationship Id="rId20" Type="http://schemas.openxmlformats.org/officeDocument/2006/relationships/diagramQuickStyle" Target="../diagrams/quickStyle7.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10" Type="http://schemas.openxmlformats.org/officeDocument/2006/relationships/diagramQuickStyle" Target="../diagrams/quickStyle5.xml"/><Relationship Id="rId19" Type="http://schemas.openxmlformats.org/officeDocument/2006/relationships/diagramLayout" Target="../diagrams/layout7.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 Id="rId22" Type="http://schemas.microsoft.com/office/2007/relationships/diagramDrawing" Target="../diagrams/drawing7.xml"/></Relationships>
</file>

<file path=ppt/slides/_rels/slide16.xml.rels><?xml version="1.0" encoding="UTF-8" standalone="yes"?>
<Relationships xmlns="http://schemas.openxmlformats.org/package/2006/relationships"><Relationship Id="rId3" Type="http://schemas.openxmlformats.org/officeDocument/2006/relationships/hyperlink" Target="https://feminismes101.wixsite.com/feminismesendialogue"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25.jpeg"/><Relationship Id="rId4" Type="http://schemas.openxmlformats.org/officeDocument/2006/relationships/hyperlink" Target="http://www.recherche-qualitative.qc.ca/documents/files/revue/hors_serie/hors_serie_v4/laaroussi.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feminismes101.wixsite.com/feminismesendialogue/a-propo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78734" y="1867944"/>
            <a:ext cx="9144000" cy="3422208"/>
          </a:xfrm>
        </p:spPr>
        <p:txBody>
          <a:bodyPr>
            <a:noAutofit/>
          </a:bodyPr>
          <a:lstStyle/>
          <a:p>
            <a:pPr algn="r"/>
            <a:r>
              <a:rPr lang="fr-FR" sz="4800" dirty="0" smtClean="0"/>
              <a:t>Féminismes en dialogue : </a:t>
            </a:r>
            <a:br>
              <a:rPr lang="fr-FR" sz="4800" dirty="0" smtClean="0"/>
            </a:br>
            <a:r>
              <a:rPr lang="fr-FR" sz="4800" dirty="0" smtClean="0"/>
              <a:t>Analyse réflexive de l’apport à une recherche internationale de la parole de femmes françaises en situation de handicap</a:t>
            </a:r>
            <a:endParaRPr lang="fr-FR" sz="4800" dirty="0"/>
          </a:p>
        </p:txBody>
      </p:sp>
      <p:sp>
        <p:nvSpPr>
          <p:cNvPr id="3" name="Sous-titre 2"/>
          <p:cNvSpPr>
            <a:spLocks noGrp="1"/>
          </p:cNvSpPr>
          <p:nvPr>
            <p:ph type="subTitle" idx="1"/>
          </p:nvPr>
        </p:nvSpPr>
        <p:spPr>
          <a:xfrm>
            <a:off x="531980" y="5678719"/>
            <a:ext cx="9144000" cy="910341"/>
          </a:xfrm>
        </p:spPr>
        <p:txBody>
          <a:bodyPr>
            <a:normAutofit lnSpcReduction="10000"/>
          </a:bodyPr>
          <a:lstStyle/>
          <a:p>
            <a:pPr algn="l"/>
            <a:r>
              <a:rPr lang="fr-FR" sz="1600" dirty="0" smtClean="0"/>
              <a:t>Mélissa ARNETON (</a:t>
            </a:r>
            <a:r>
              <a:rPr lang="fr-FR" sz="1600" dirty="0" smtClean="0">
                <a:hlinkClick r:id="rId3"/>
              </a:rPr>
              <a:t>melissa.arneton@inshea.fr</a:t>
            </a:r>
            <a:r>
              <a:rPr lang="fr-FR" sz="1600" dirty="0" smtClean="0"/>
              <a:t>)</a:t>
            </a:r>
          </a:p>
          <a:p>
            <a:pPr algn="l"/>
            <a:endParaRPr lang="fr-FR" sz="1600" dirty="0" smtClean="0"/>
          </a:p>
          <a:p>
            <a:pPr algn="l"/>
            <a:r>
              <a:rPr lang="fr-FR" sz="1600" dirty="0" smtClean="0"/>
              <a:t>Michèle </a:t>
            </a:r>
            <a:r>
              <a:rPr lang="fr-FR" sz="1600" dirty="0" err="1" smtClean="0"/>
              <a:t>Vatz-Laaaroussi</a:t>
            </a:r>
            <a:r>
              <a:rPr lang="fr-FR" sz="1600" dirty="0" smtClean="0"/>
              <a:t> (</a:t>
            </a:r>
            <a:r>
              <a:rPr lang="fr-FR" sz="1600" dirty="0" smtClean="0">
                <a:hlinkClick r:id="rId4"/>
              </a:rPr>
              <a:t>michele.vatz-Laaroussi@USherbrooke.ca</a:t>
            </a:r>
            <a:r>
              <a:rPr lang="fr-FR" sz="1600" dirty="0" smtClean="0"/>
              <a:t>)  </a:t>
            </a:r>
            <a:endParaRPr lang="fr-FR" sz="1600" dirty="0"/>
          </a:p>
        </p:txBody>
      </p:sp>
      <p:pic>
        <p:nvPicPr>
          <p:cNvPr id="6" name="Image 5" descr="Le Grhapes est un laboratoire de recherche rattaché à l'INSHEA (institut national supérieur de formation et de recherche sur le handicap et les enseignements adaptés)." title="logo du laboratoire GRHAPES de Mélissa ARNETO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9334" y="5532209"/>
            <a:ext cx="689291" cy="418248"/>
          </a:xfrm>
          <a:prstGeom prst="rect">
            <a:avLst/>
          </a:prstGeom>
        </p:spPr>
      </p:pic>
      <p:pic>
        <p:nvPicPr>
          <p:cNvPr id="7" name="Image 6" descr="Le Grhapes relève de la communauté d'universités et d'établissement UPL pour université Paris Lumière." title="Logo de la COMUE UPL"/>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8634" y="5469595"/>
            <a:ext cx="968355" cy="504000"/>
          </a:xfrm>
          <a:prstGeom prst="rect">
            <a:avLst/>
          </a:prstGeom>
        </p:spPr>
      </p:pic>
      <p:pic>
        <p:nvPicPr>
          <p:cNvPr id="4" name="Image 3"/>
          <p:cNvPicPr>
            <a:picLocks noChangeAspect="1"/>
          </p:cNvPicPr>
          <p:nvPr/>
        </p:nvPicPr>
        <p:blipFill>
          <a:blip r:embed="rId7"/>
          <a:stretch>
            <a:fillRect/>
          </a:stretch>
        </p:blipFill>
        <p:spPr>
          <a:xfrm>
            <a:off x="6496989" y="6025042"/>
            <a:ext cx="512570" cy="512570"/>
          </a:xfrm>
          <a:prstGeom prst="rect">
            <a:avLst/>
          </a:prstGeom>
        </p:spPr>
      </p:pic>
    </p:spTree>
    <p:extLst>
      <p:ext uri="{BB962C8B-B14F-4D97-AF65-F5344CB8AC3E}">
        <p14:creationId xmlns:p14="http://schemas.microsoft.com/office/powerpoint/2010/main" val="38826031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Autofit/>
          </a:bodyPr>
          <a:lstStyle/>
          <a:p>
            <a:r>
              <a:rPr lang="fr-FR" sz="4000" dirty="0" smtClean="0"/>
              <a:t>2a. </a:t>
            </a:r>
            <a:r>
              <a:rPr lang="fr-FR" sz="4000" dirty="0"/>
              <a:t>Agir en prenant conscience de réalités méconnues</a:t>
            </a:r>
            <a:r>
              <a:rPr lang="fr-FR" sz="4000" dirty="0">
                <a:solidFill>
                  <a:srgbClr val="FF0000"/>
                </a:solidFill>
              </a:rPr>
              <a:t/>
            </a:r>
            <a:br>
              <a:rPr lang="fr-FR" sz="4000" dirty="0">
                <a:solidFill>
                  <a:srgbClr val="FF0000"/>
                </a:solidFill>
              </a:rPr>
            </a:br>
            <a:endParaRPr lang="fr-FR" sz="4000" dirty="0">
              <a:solidFill>
                <a:srgbClr val="FF0000"/>
              </a:solidFill>
            </a:endParaRPr>
          </a:p>
        </p:txBody>
      </p:sp>
      <p:graphicFrame>
        <p:nvGraphicFramePr>
          <p:cNvPr id="8" name="Espace réservé du contenu 6"/>
          <p:cNvGraphicFramePr>
            <a:graphicFrameLocks noGrp="1"/>
          </p:cNvGraphicFramePr>
          <p:nvPr>
            <p:ph sz="half" idx="1"/>
            <p:extLst>
              <p:ext uri="{D42A27DB-BD31-4B8C-83A1-F6EECF244321}">
                <p14:modId xmlns:p14="http://schemas.microsoft.com/office/powerpoint/2010/main" val="2272834660"/>
              </p:ext>
            </p:extLst>
          </p:nvPr>
        </p:nvGraphicFramePr>
        <p:xfrm>
          <a:off x="1371600" y="2286000"/>
          <a:ext cx="4724400" cy="3969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Espace réservé du contenu 8"/>
          <p:cNvSpPr>
            <a:spLocks noGrp="1"/>
          </p:cNvSpPr>
          <p:nvPr>
            <p:ph sz="half" idx="2"/>
          </p:nvPr>
        </p:nvSpPr>
        <p:spPr>
          <a:xfrm>
            <a:off x="6816951" y="2961860"/>
            <a:ext cx="4447786" cy="2406813"/>
          </a:xfrm>
          <a:prstGeom prst="rect">
            <a:avLst/>
          </a:prstGeom>
          <a:solidFill>
            <a:schemeClr val="accent2">
              <a:lumMod val="60000"/>
              <a:lumOff val="40000"/>
            </a:schemeClr>
          </a:solidFill>
          <a:ln>
            <a:solidFill>
              <a:schemeClr val="accent3">
                <a:lumMod val="75000"/>
              </a:schemeClr>
            </a:solidFill>
          </a:ln>
        </p:spPr>
        <p:txBody>
          <a:bodyPr>
            <a:spAutoFit/>
          </a:bodyPr>
          <a:lstStyle/>
          <a:p>
            <a:pPr marL="0" indent="0">
              <a:buNone/>
            </a:pPr>
            <a:r>
              <a:rPr lang="fr-FR" dirty="0" smtClean="0">
                <a:latin typeface="Calibri" panose="020F0502020204030204" pitchFamily="34" charset="0"/>
                <a:ea typeface="Calibri" panose="020F0502020204030204" pitchFamily="34" charset="0"/>
                <a:cs typeface="Times New Roman" panose="02020603050405020304" pitchFamily="18" charset="0"/>
              </a:rPr>
              <a:t>Seulement </a:t>
            </a:r>
            <a:r>
              <a:rPr lang="fr-FR" dirty="0">
                <a:latin typeface="Calibri" panose="020F0502020204030204" pitchFamily="34" charset="0"/>
                <a:ea typeface="Calibri" panose="020F0502020204030204" pitchFamily="34" charset="0"/>
                <a:cs typeface="Times New Roman" panose="02020603050405020304" pitchFamily="18" charset="0"/>
              </a:rPr>
              <a:t>28% des femmes en situation de handicap ont un niveau d’étude égal ou supérieur au baccalauréat alors que c’est le cas de 52% des femmes en général. Le taux d’emploi des femmes en situation de handicap est de 45% alors qu’il est de 61% pour la population féminine.</a:t>
            </a:r>
            <a:endParaRPr lang="fr-FR" dirty="0"/>
          </a:p>
        </p:txBody>
      </p:sp>
    </p:spTree>
    <p:extLst>
      <p:ext uri="{BB962C8B-B14F-4D97-AF65-F5344CB8AC3E}">
        <p14:creationId xmlns:p14="http://schemas.microsoft.com/office/powerpoint/2010/main" val="5088328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t>2b. </a:t>
            </a:r>
            <a:r>
              <a:rPr lang="fr-FR" sz="4000" dirty="0"/>
              <a:t>Pratiquer des activités de médiation </a:t>
            </a:r>
            <a:r>
              <a:rPr lang="fr-FR" sz="4000" dirty="0" smtClean="0"/>
              <a:t>inclusives</a:t>
            </a:r>
            <a:endParaRPr lang="fr-FR" sz="4000" dirty="0"/>
          </a:p>
        </p:txBody>
      </p:sp>
      <p:pic>
        <p:nvPicPr>
          <p:cNvPr id="11" name="Espace réservé du contenu 10"/>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57293" y="2482596"/>
            <a:ext cx="5797694" cy="3259836"/>
          </a:xfrm>
          <a:prstGeom prst="rect">
            <a:avLst/>
          </a:prstGeom>
        </p:spPr>
      </p:pic>
      <p:pic>
        <p:nvPicPr>
          <p:cNvPr id="12" name="Picture 5" descr="Neuf femmes forment un cercle et tissent ensemble une toile. Les femmes sont regroupées par deux ou seules, certaines portent un voile d'autres non. différentes couleurs de peaux sont représentées du rose violet à l'ocre et à différentes teintes de marron. " title="Dessin d'une participante illustrant les supports"/>
          <p:cNvPicPr>
            <a:picLocks noGrp="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821425" y="2171700"/>
            <a:ext cx="5157216" cy="3881628"/>
          </a:xfrm>
          <a:prstGeom prst="rect">
            <a:avLst/>
          </a:prstGeom>
        </p:spPr>
      </p:pic>
    </p:spTree>
    <p:extLst>
      <p:ext uri="{BB962C8B-B14F-4D97-AF65-F5344CB8AC3E}">
        <p14:creationId xmlns:p14="http://schemas.microsoft.com/office/powerpoint/2010/main" val="204669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endCondLst>
                                    <p:cond evt="onNext" delay="0">
                                      <p:tgtEl>
                                        <p:sldTgt/>
                                      </p:tgtEl>
                                    </p:cond>
                                  </p:endCondLst>
                                  <p:childTnLst>
                                    <p:set>
                                      <p:cBhvr rctx="PPT">
                                        <p:cTn id="6" dur="indefinite"/>
                                        <p:tgtEl>
                                          <p:spTgt spid="12"/>
                                        </p:tgtEl>
                                        <p:attrNameLst>
                                          <p:attrName>style.opacity</p:attrName>
                                        </p:attrNameLst>
                                      </p:cBhvr>
                                      <p:to>
                                        <p:strVal val="0.5"/>
                                      </p:to>
                                    </p:set>
                                    <p:animEffect filter="image" prLst="opacity: 0.5">
                                      <p:cBhvr rctx="IE">
                                        <p:cTn id="7" dur="indefinite"/>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rctx="PPT">
                                        <p:cTn id="11" dur="indefinite"/>
                                        <p:tgtEl>
                                          <p:spTgt spid="11"/>
                                        </p:tgtEl>
                                        <p:attrNameLst>
                                          <p:attrName>style.opacity</p:attrName>
                                        </p:attrNameLst>
                                      </p:cBhvr>
                                      <p:to>
                                        <p:strVal val="0.5"/>
                                      </p:to>
                                    </p:set>
                                    <p:animEffect filter="image" prLst="opacity: 0.5">
                                      <p:cBhvr rctx="IE">
                                        <p:cTn id="12" dur="indefinite"/>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46200" y="330200"/>
            <a:ext cx="9601200" cy="1199025"/>
          </a:xfrm>
        </p:spPr>
        <p:txBody>
          <a:bodyPr>
            <a:normAutofit/>
          </a:bodyPr>
          <a:lstStyle/>
          <a:p>
            <a:r>
              <a:rPr lang="fr-FR" sz="4000" dirty="0"/>
              <a:t>2c. Réactiver autrement le respect de l’autre et de son </a:t>
            </a:r>
            <a:r>
              <a:rPr lang="fr-FR" sz="4000" dirty="0" smtClean="0"/>
              <a:t>altérité</a:t>
            </a:r>
            <a:endParaRPr lang="fr-FR" sz="4000" dirty="0"/>
          </a:p>
        </p:txBody>
      </p:sp>
      <p:pic>
        <p:nvPicPr>
          <p:cNvPr id="10" name="Espace réservé du contenu 9"/>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8516" r="12263"/>
          <a:stretch/>
        </p:blipFill>
        <p:spPr>
          <a:xfrm rot="5400000">
            <a:off x="599679" y="2275746"/>
            <a:ext cx="5148942" cy="3655900"/>
          </a:xfrm>
        </p:spPr>
      </p:pic>
      <p:pic>
        <p:nvPicPr>
          <p:cNvPr id="9" name="Espace réservé du contenu 8"/>
          <p:cNvPicPr>
            <a:picLocks noGrp="1" noChangeAspect="1"/>
          </p:cNvPicPr>
          <p:nvPr>
            <p:ph sz="half" idx="2"/>
          </p:nvPr>
        </p:nvPicPr>
        <p:blipFill>
          <a:blip r:embed="rId4"/>
          <a:stretch>
            <a:fillRect/>
          </a:stretch>
        </p:blipFill>
        <p:spPr>
          <a:xfrm rot="19366395">
            <a:off x="5710492" y="1419593"/>
            <a:ext cx="3531208" cy="3531208"/>
          </a:xfrm>
          <a:prstGeom prst="rect">
            <a:avLst/>
          </a:prstGeom>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991601" y="3622232"/>
            <a:ext cx="3911597" cy="2200273"/>
          </a:xfrm>
          <a:prstGeom prst="rect">
            <a:avLst/>
          </a:prstGeom>
        </p:spPr>
      </p:pic>
    </p:spTree>
    <p:extLst>
      <p:ext uri="{BB962C8B-B14F-4D97-AF65-F5344CB8AC3E}">
        <p14:creationId xmlns:p14="http://schemas.microsoft.com/office/powerpoint/2010/main" val="332726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out)">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fr-FR" sz="4800" dirty="0" smtClean="0"/>
              <a:t>4. En conclusion, quels enjeux sociétaux de mener des recherches inclusives ?</a:t>
            </a:r>
            <a:endParaRPr lang="fr-FR" sz="4800" dirty="0"/>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31047830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507487" y="357808"/>
            <a:ext cx="9601200" cy="883163"/>
          </a:xfrm>
        </p:spPr>
        <p:txBody>
          <a:bodyPr>
            <a:normAutofit/>
          </a:bodyPr>
          <a:lstStyle/>
          <a:p>
            <a:r>
              <a:rPr lang="fr-FR" sz="4000" dirty="0"/>
              <a:t>Penser en dehors des cadres </a:t>
            </a:r>
            <a:r>
              <a:rPr lang="fr-FR" sz="4000" dirty="0" smtClean="0"/>
              <a:t>établis</a:t>
            </a:r>
            <a:endParaRPr lang="fr-FR" sz="4000" dirty="0"/>
          </a:p>
        </p:txBody>
      </p:sp>
      <p:pic>
        <p:nvPicPr>
          <p:cNvPr id="2" name="Espace réservé du contenu 1" title="Photo d'Aimee Mullins posant en robe de soirée avec des prothèses de jambes naturelles"/>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817253" y="3711794"/>
            <a:ext cx="2060516" cy="1541984"/>
          </a:xfrm>
        </p:spPr>
      </p:pic>
      <p:pic>
        <p:nvPicPr>
          <p:cNvPr id="3" name="Image 2" title="Photo de Chantelle Brown (mannequin ayant un vitiligo au visage)"/>
          <p:cNvPicPr>
            <a:picLocks noChangeAspect="1"/>
          </p:cNvPicPr>
          <p:nvPr/>
        </p:nvPicPr>
        <p:blipFill rotWithShape="1">
          <a:blip r:embed="rId4">
            <a:extLst>
              <a:ext uri="{28A0092B-C50C-407E-A947-70E740481C1C}">
                <a14:useLocalDpi xmlns:a14="http://schemas.microsoft.com/office/drawing/2010/main" val="0"/>
              </a:ext>
            </a:extLst>
          </a:blip>
          <a:srcRect l="25049" r="35175"/>
          <a:stretch/>
        </p:blipFill>
        <p:spPr>
          <a:xfrm>
            <a:off x="1433136" y="1149579"/>
            <a:ext cx="2334147" cy="2202409"/>
          </a:xfrm>
          <a:prstGeom prst="rect">
            <a:avLst/>
          </a:prstGeom>
        </p:spPr>
      </p:pic>
      <p:pic>
        <p:nvPicPr>
          <p:cNvPr id="14" name="Image 13" title="Deux jeunes sportives faisant de la lutte dans le cadre d'une pratique adapté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1521" y="1373446"/>
            <a:ext cx="2634177" cy="1754674"/>
          </a:xfrm>
          <a:prstGeom prst="rect">
            <a:avLst/>
          </a:prstGeom>
        </p:spPr>
      </p:pic>
      <p:pic>
        <p:nvPicPr>
          <p:cNvPr id="17" name="Espace réservé du contenu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86430" y="1566633"/>
            <a:ext cx="2382973" cy="1785355"/>
          </a:xfrm>
          <a:prstGeom prst="rect">
            <a:avLst/>
          </a:prstGeom>
          <a:solidFill>
            <a:schemeClr val="bg1"/>
          </a:solidFill>
        </p:spPr>
      </p:pic>
      <p:pic>
        <p:nvPicPr>
          <p:cNvPr id="7" name="Image 6" title="Femme posant en shor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88549" y="2187873"/>
            <a:ext cx="2371642" cy="3568579"/>
          </a:xfrm>
          <a:prstGeom prst="rect">
            <a:avLst/>
          </a:prstGeom>
        </p:spPr>
      </p:pic>
      <p:pic>
        <p:nvPicPr>
          <p:cNvPr id="8" name="Image 7" title="Femme en fauteuil roulant dans un contexte professionnel"/>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8678" y="4135638"/>
            <a:ext cx="3791452" cy="2137734"/>
          </a:xfrm>
          <a:prstGeom prst="rect">
            <a:avLst/>
          </a:prstGeom>
        </p:spPr>
      </p:pic>
    </p:spTree>
    <p:extLst>
      <p:ext uri="{BB962C8B-B14F-4D97-AF65-F5344CB8AC3E}">
        <p14:creationId xmlns:p14="http://schemas.microsoft.com/office/powerpoint/2010/main" val="154589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gtEl>
                                      </p:cBhvr>
                                      <p:by x="150000" y="150000"/>
                                    </p:animScale>
                                  </p:childTnLst>
                                </p:cTn>
                              </p:par>
                              <p:par>
                                <p:cTn id="7" presetID="6" presetClass="emph" presetSubtype="0" fill="hold" nodeType="withEffect">
                                  <p:stCondLst>
                                    <p:cond delay="0"/>
                                  </p:stCondLst>
                                  <p:childTnLst>
                                    <p:animScale>
                                      <p:cBhvr>
                                        <p:cTn id="8"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194531" y="308113"/>
            <a:ext cx="10268125" cy="1074531"/>
          </a:xfrm>
        </p:spPr>
        <p:txBody>
          <a:bodyPr>
            <a:noAutofit/>
          </a:bodyPr>
          <a:lstStyle/>
          <a:p>
            <a:r>
              <a:rPr lang="fr-FR" sz="4000" dirty="0"/>
              <a:t>Agir pour une participation sans discrimination</a:t>
            </a:r>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1052201351"/>
              </p:ext>
            </p:extLst>
          </p:nvPr>
        </p:nvGraphicFramePr>
        <p:xfrm>
          <a:off x="949833" y="2468668"/>
          <a:ext cx="4600961" cy="2579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me 7"/>
          <p:cNvGraphicFramePr/>
          <p:nvPr>
            <p:extLst>
              <p:ext uri="{D42A27DB-BD31-4B8C-83A1-F6EECF244321}">
                <p14:modId xmlns:p14="http://schemas.microsoft.com/office/powerpoint/2010/main" val="1163626065"/>
              </p:ext>
            </p:extLst>
          </p:nvPr>
        </p:nvGraphicFramePr>
        <p:xfrm>
          <a:off x="3524781" y="809799"/>
          <a:ext cx="3674510" cy="211370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Diagramme 5"/>
          <p:cNvGraphicFramePr>
            <a:graphicFrameLocks noChangeAspect="1"/>
          </p:cNvGraphicFramePr>
          <p:nvPr>
            <p:extLst>
              <p:ext uri="{D42A27DB-BD31-4B8C-83A1-F6EECF244321}">
                <p14:modId xmlns:p14="http://schemas.microsoft.com/office/powerpoint/2010/main" val="3726131252"/>
              </p:ext>
            </p:extLst>
          </p:nvPr>
        </p:nvGraphicFramePr>
        <p:xfrm>
          <a:off x="5784136" y="1246880"/>
          <a:ext cx="7146251" cy="476275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2" name="Diagramme 11"/>
          <p:cNvGraphicFramePr/>
          <p:nvPr>
            <p:extLst>
              <p:ext uri="{D42A27DB-BD31-4B8C-83A1-F6EECF244321}">
                <p14:modId xmlns:p14="http://schemas.microsoft.com/office/powerpoint/2010/main" val="1803957441"/>
              </p:ext>
            </p:extLst>
          </p:nvPr>
        </p:nvGraphicFramePr>
        <p:xfrm>
          <a:off x="3090945" y="4378817"/>
          <a:ext cx="3940920" cy="2743199"/>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14812910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12895" y="1949823"/>
            <a:ext cx="4270094" cy="1048871"/>
          </a:xfrm>
        </p:spPr>
        <p:txBody>
          <a:bodyPr>
            <a:normAutofit fontScale="90000"/>
          </a:bodyPr>
          <a:lstStyle/>
          <a:p>
            <a:pPr algn="ctr"/>
            <a:r>
              <a:rPr lang="fr-FR" dirty="0" smtClean="0"/>
              <a:t>Merci pour votre attention</a:t>
            </a:r>
            <a:endParaRPr lang="fr-FR" dirty="0"/>
          </a:p>
        </p:txBody>
      </p:sp>
      <p:sp>
        <p:nvSpPr>
          <p:cNvPr id="3" name="Espace réservé du contenu 2"/>
          <p:cNvSpPr>
            <a:spLocks noGrp="1"/>
          </p:cNvSpPr>
          <p:nvPr>
            <p:ph idx="1"/>
          </p:nvPr>
        </p:nvSpPr>
        <p:spPr>
          <a:xfrm>
            <a:off x="5615190" y="295834"/>
            <a:ext cx="6576810" cy="6387354"/>
          </a:xfrm>
        </p:spPr>
        <p:txBody>
          <a:bodyPr>
            <a:noAutofit/>
          </a:bodyPr>
          <a:lstStyle/>
          <a:p>
            <a:pPr marL="0" indent="0" algn="ctr">
              <a:buNone/>
            </a:pPr>
            <a:r>
              <a:rPr lang="fr-FR" sz="2400" dirty="0" smtClean="0"/>
              <a:t>Références</a:t>
            </a:r>
          </a:p>
          <a:p>
            <a:pPr marL="0" indent="0">
              <a:buNone/>
            </a:pPr>
            <a:r>
              <a:rPr lang="fr-FR" sz="1200" dirty="0" smtClean="0"/>
              <a:t>Lien vers le site du Réseau femmes et féminismes en dialogue : </a:t>
            </a:r>
            <a:r>
              <a:rPr lang="fr-FR" sz="1200" dirty="0" smtClean="0">
                <a:hlinkClick r:id="rId3"/>
              </a:rPr>
              <a:t>https://feminismes101.wixsite.com/feminismesendialogue</a:t>
            </a:r>
            <a:r>
              <a:rPr lang="fr-FR" sz="1200" dirty="0" smtClean="0"/>
              <a:t> </a:t>
            </a:r>
          </a:p>
          <a:p>
            <a:pPr marL="0" indent="0">
              <a:buNone/>
            </a:pPr>
            <a:r>
              <a:rPr lang="fr-FR" sz="1200" dirty="0" smtClean="0">
                <a:solidFill>
                  <a:schemeClr val="tx1"/>
                </a:solidFill>
              </a:rPr>
              <a:t>À paraitre ouvrage collaboratif issu du Réseau : </a:t>
            </a:r>
          </a:p>
          <a:p>
            <a:pPr marL="0" indent="0">
              <a:spcBef>
                <a:spcPts val="0"/>
              </a:spcBef>
              <a:spcAft>
                <a:spcPts val="0"/>
              </a:spcAft>
              <a:buNone/>
            </a:pPr>
            <a:r>
              <a:rPr lang="fr-FR" sz="1200" dirty="0" err="1" smtClean="0">
                <a:solidFill>
                  <a:schemeClr val="tx1"/>
                </a:solidFill>
              </a:rPr>
              <a:t>Vatz-Laaroussi</a:t>
            </a:r>
            <a:r>
              <a:rPr lang="fr-FR" sz="1200" dirty="0">
                <a:solidFill>
                  <a:schemeClr val="tx1"/>
                </a:solidFill>
              </a:rPr>
              <a:t>, M., Doré, C. &amp; </a:t>
            </a:r>
            <a:r>
              <a:rPr lang="fr-FR" sz="1200" dirty="0" err="1">
                <a:solidFill>
                  <a:schemeClr val="tx1"/>
                </a:solidFill>
              </a:rPr>
              <a:t>Kremer</a:t>
            </a:r>
            <a:r>
              <a:rPr lang="fr-FR" sz="1200" dirty="0">
                <a:solidFill>
                  <a:schemeClr val="tx1"/>
                </a:solidFill>
              </a:rPr>
              <a:t>, L. (</a:t>
            </a:r>
            <a:r>
              <a:rPr lang="fr-FR" sz="1200" dirty="0" err="1" smtClean="0">
                <a:solidFill>
                  <a:schemeClr val="tx1"/>
                </a:solidFill>
              </a:rPr>
              <a:t>eds</a:t>
            </a:r>
            <a:r>
              <a:rPr lang="fr-FR" sz="1200" dirty="0" smtClean="0">
                <a:solidFill>
                  <a:schemeClr val="tx1"/>
                </a:solidFill>
              </a:rPr>
              <a:t>.). </a:t>
            </a:r>
            <a:r>
              <a:rPr lang="fr-FR" sz="1200" i="1" dirty="0" smtClean="0">
                <a:solidFill>
                  <a:schemeClr val="tx1"/>
                </a:solidFill>
              </a:rPr>
              <a:t>Femmes </a:t>
            </a:r>
            <a:r>
              <a:rPr lang="fr-FR" sz="1200" i="1" dirty="0">
                <a:solidFill>
                  <a:schemeClr val="tx1"/>
                </a:solidFill>
              </a:rPr>
              <a:t>et féminismes en dialogue: enjeux et défis de la recherche action médiation</a:t>
            </a:r>
            <a:r>
              <a:rPr lang="fr-FR" sz="1200" dirty="0">
                <a:solidFill>
                  <a:schemeClr val="tx1"/>
                </a:solidFill>
              </a:rPr>
              <a:t>. Paris : L‘Harmatan. ​</a:t>
            </a:r>
          </a:p>
          <a:p>
            <a:pPr marL="0" indent="0">
              <a:buNone/>
            </a:pPr>
            <a:endParaRPr lang="fr-FR" sz="1000" dirty="0" smtClean="0"/>
          </a:p>
          <a:p>
            <a:pPr marL="0" indent="0">
              <a:lnSpc>
                <a:spcPct val="100000"/>
              </a:lnSpc>
              <a:spcBef>
                <a:spcPts val="0"/>
              </a:spcBef>
              <a:buNone/>
            </a:pPr>
            <a:r>
              <a:rPr lang="fr-FR" sz="1000" dirty="0" err="1" smtClean="0"/>
              <a:t>Arneton</a:t>
            </a:r>
            <a:r>
              <a:rPr lang="fr-FR" sz="1000" dirty="0" smtClean="0"/>
              <a:t>, M. &amp; </a:t>
            </a:r>
            <a:r>
              <a:rPr lang="fr-FR" sz="1000" dirty="0" err="1" smtClean="0"/>
              <a:t>Rachedi-Nasri</a:t>
            </a:r>
            <a:r>
              <a:rPr lang="fr-FR" sz="1000" dirty="0" smtClean="0"/>
              <a:t>, Z. (2017). Utilisation de « diversité » et « handicap » dans la production scientifique en SHS, une analyse documentaire dans l’espace francophone. In </a:t>
            </a:r>
            <a:r>
              <a:rPr lang="fr-FR" sz="1000" dirty="0" err="1" smtClean="0"/>
              <a:t>Chakroun</a:t>
            </a:r>
            <a:r>
              <a:rPr lang="fr-FR" sz="1000" dirty="0" smtClean="0"/>
              <a:t>, G. &amp; Costa-Fernandez, E. (</a:t>
            </a:r>
            <a:r>
              <a:rPr lang="fr-FR" sz="1000" dirty="0" err="1" smtClean="0"/>
              <a:t>Eds</a:t>
            </a:r>
            <a:r>
              <a:rPr lang="fr-FR" sz="1000" dirty="0" smtClean="0"/>
              <a:t>). </a:t>
            </a:r>
            <a:r>
              <a:rPr lang="fr-FR" sz="1000" i="1" dirty="0" smtClean="0"/>
              <a:t>Cognition sociale, formes d'expression et interculturalité</a:t>
            </a:r>
            <a:r>
              <a:rPr lang="fr-FR" sz="1000" dirty="0" smtClean="0"/>
              <a:t> (pp. 103-116). Paris : Harmattan. </a:t>
            </a:r>
          </a:p>
          <a:p>
            <a:pPr marL="0" indent="0">
              <a:lnSpc>
                <a:spcPct val="100000"/>
              </a:lnSpc>
              <a:spcBef>
                <a:spcPts val="0"/>
              </a:spcBef>
              <a:buNone/>
            </a:pPr>
            <a:r>
              <a:rPr lang="fr-FR" sz="1000" dirty="0" smtClean="0"/>
              <a:t>Albrecht, G. L., </a:t>
            </a:r>
            <a:r>
              <a:rPr lang="fr-FR" sz="1000" dirty="0" err="1" smtClean="0"/>
              <a:t>Ravaud</a:t>
            </a:r>
            <a:r>
              <a:rPr lang="fr-FR" sz="1000" dirty="0" smtClean="0"/>
              <a:t>, J.-F. &amp; Sticker, H.-J. (2001). L'émergence des </a:t>
            </a:r>
            <a:r>
              <a:rPr lang="fr-FR" sz="1000" dirty="0" err="1" smtClean="0"/>
              <a:t>disability</a:t>
            </a:r>
            <a:r>
              <a:rPr lang="fr-FR" sz="1000" dirty="0" smtClean="0"/>
              <a:t> </a:t>
            </a:r>
            <a:r>
              <a:rPr lang="fr-FR" sz="1000" dirty="0" err="1" smtClean="0"/>
              <a:t>studies</a:t>
            </a:r>
            <a:r>
              <a:rPr lang="fr-FR" sz="1000" dirty="0" smtClean="0"/>
              <a:t> : état des lieux et perspectives. </a:t>
            </a:r>
            <a:r>
              <a:rPr lang="fr-FR" sz="1000" i="1" dirty="0" smtClean="0"/>
              <a:t>Sciences sociales et santé, 19 </a:t>
            </a:r>
            <a:r>
              <a:rPr lang="fr-FR" sz="1000" dirty="0" smtClean="0"/>
              <a:t>(4), 43-73.</a:t>
            </a:r>
          </a:p>
          <a:p>
            <a:pPr marL="0" indent="0">
              <a:lnSpc>
                <a:spcPct val="100000"/>
              </a:lnSpc>
              <a:spcBef>
                <a:spcPts val="0"/>
              </a:spcBef>
              <a:buNone/>
            </a:pPr>
            <a:r>
              <a:rPr lang="fr-FR" sz="1000" dirty="0" err="1" smtClean="0"/>
              <a:t>Bechrouri</a:t>
            </a:r>
            <a:r>
              <a:rPr lang="fr-FR" sz="1000" dirty="0" smtClean="0"/>
              <a:t>, N., Benichou, S., Blanchard, R. Demangeon, M. &amp; Levesque, C. (</a:t>
            </a:r>
            <a:r>
              <a:rPr lang="fr-FR" sz="1000" dirty="0" err="1" smtClean="0"/>
              <a:t>ed</a:t>
            </a:r>
            <a:r>
              <a:rPr lang="fr-FR" sz="1000" dirty="0" smtClean="0"/>
              <a:t>.). (2016). </a:t>
            </a:r>
            <a:r>
              <a:rPr lang="fr-FR" sz="1000" i="1" dirty="0" smtClean="0"/>
              <a:t>L’emploi des femmes en situation de handicap – Analyse exploratoire sur les discriminations multiples</a:t>
            </a:r>
            <a:r>
              <a:rPr lang="fr-FR" sz="1000" dirty="0" smtClean="0"/>
              <a:t>. Rapport remis au Défenseur des Droits. Paris : Imprimerie de la Direction de l’information légale et administrative. Novembre 2016.</a:t>
            </a:r>
          </a:p>
          <a:p>
            <a:pPr marL="0" indent="0">
              <a:lnSpc>
                <a:spcPct val="100000"/>
              </a:lnSpc>
              <a:spcBef>
                <a:spcPts val="0"/>
              </a:spcBef>
              <a:buNone/>
            </a:pPr>
            <a:r>
              <a:rPr lang="fr-FR" sz="1000" dirty="0" err="1" smtClean="0"/>
              <a:t>Capdevielle-Mougnibas</a:t>
            </a:r>
            <a:r>
              <a:rPr lang="fr-FR" sz="1000" dirty="0" smtClean="0"/>
              <a:t>, V. &amp; de </a:t>
            </a:r>
            <a:r>
              <a:rPr lang="fr-FR" sz="1000" dirty="0" err="1" smtClean="0"/>
              <a:t>Léonardis</a:t>
            </a:r>
            <a:r>
              <a:rPr lang="fr-FR" sz="1000" dirty="0" smtClean="0"/>
              <a:t>, M. (2010). Ségrégation sociale et responsabilité du chercheur : donner la parole à ceux qui ne l’ont pas. </a:t>
            </a:r>
            <a:r>
              <a:rPr lang="fr-FR" sz="1000" i="1" dirty="0" smtClean="0"/>
              <a:t>Recherches qualitatives, 29(2</a:t>
            </a:r>
            <a:r>
              <a:rPr lang="fr-FR" sz="1000" dirty="0" smtClean="0"/>
              <a:t>) 132-159. </a:t>
            </a:r>
          </a:p>
          <a:p>
            <a:pPr marL="0" indent="0">
              <a:lnSpc>
                <a:spcPct val="100000"/>
              </a:lnSpc>
              <a:spcBef>
                <a:spcPts val="0"/>
              </a:spcBef>
              <a:buNone/>
            </a:pPr>
            <a:r>
              <a:rPr lang="fr-FR" sz="1000" dirty="0" smtClean="0"/>
              <a:t>Fraser, N. (2005). </a:t>
            </a:r>
            <a:r>
              <a:rPr lang="fr-FR" sz="1000" i="1" dirty="0" smtClean="0"/>
              <a:t>Qu’est-ce que la justice sociale ? Reconnaissance et redistribution</a:t>
            </a:r>
            <a:r>
              <a:rPr lang="fr-FR" sz="1000" dirty="0" smtClean="0"/>
              <a:t>. Paris : La découverte.</a:t>
            </a:r>
          </a:p>
          <a:p>
            <a:pPr marL="0" indent="0">
              <a:lnSpc>
                <a:spcPct val="100000"/>
              </a:lnSpc>
              <a:spcBef>
                <a:spcPts val="0"/>
              </a:spcBef>
              <a:buNone/>
            </a:pPr>
            <a:r>
              <a:rPr lang="fr-FR" sz="1000" dirty="0" err="1" smtClean="0"/>
              <a:t>Gardou</a:t>
            </a:r>
            <a:r>
              <a:rPr lang="fr-FR" sz="1000" dirty="0" smtClean="0"/>
              <a:t>, C. (2012). </a:t>
            </a:r>
            <a:r>
              <a:rPr lang="fr-FR" sz="1000" i="1" dirty="0" smtClean="0"/>
              <a:t>La société inclusive, parlons-en ! </a:t>
            </a:r>
            <a:r>
              <a:rPr lang="fr-FR" sz="1000" dirty="0" smtClean="0"/>
              <a:t>Toulouse : éditions ERES.</a:t>
            </a:r>
          </a:p>
          <a:p>
            <a:pPr marL="0" indent="0">
              <a:lnSpc>
                <a:spcPct val="100000"/>
              </a:lnSpc>
              <a:spcBef>
                <a:spcPts val="0"/>
              </a:spcBef>
              <a:buNone/>
            </a:pPr>
            <a:r>
              <a:rPr lang="fr-FR" sz="1000" dirty="0" smtClean="0"/>
              <a:t>Masson, D. (2015). Enjeux et défis d’une politique féministe </a:t>
            </a:r>
            <a:r>
              <a:rPr lang="fr-FR" sz="1000" dirty="0" err="1" smtClean="0"/>
              <a:t>intersectionnelle</a:t>
            </a:r>
            <a:r>
              <a:rPr lang="fr-FR" sz="1000" dirty="0" smtClean="0"/>
              <a:t> - L’expérience d’Action des femmes handicapées (</a:t>
            </a:r>
            <a:r>
              <a:rPr lang="fr-FR" sz="1000" i="1" dirty="0" smtClean="0"/>
              <a:t>Montréal). L'Homme et la société, 198</a:t>
            </a:r>
            <a:r>
              <a:rPr lang="fr-FR" sz="1000" dirty="0" smtClean="0"/>
              <a:t>(4), 171-194. </a:t>
            </a:r>
          </a:p>
          <a:p>
            <a:pPr marL="0" indent="0">
              <a:lnSpc>
                <a:spcPct val="100000"/>
              </a:lnSpc>
              <a:spcBef>
                <a:spcPts val="0"/>
              </a:spcBef>
              <a:buNone/>
            </a:pPr>
            <a:r>
              <a:rPr lang="fr-FR" sz="1000" dirty="0" err="1" smtClean="0"/>
              <a:t>Morrissette</a:t>
            </a:r>
            <a:r>
              <a:rPr lang="fr-FR" sz="1000" dirty="0" smtClean="0"/>
              <a:t>, J. (2013). Recherche-action et recherche collaborative : Quel rapport aux savoirs et à la production de savoirs?. </a:t>
            </a:r>
            <a:r>
              <a:rPr lang="fr-FR" sz="1000" i="1" dirty="0" smtClean="0"/>
              <a:t>Nouvelles pratiques sociales, 25</a:t>
            </a:r>
            <a:r>
              <a:rPr lang="fr-FR" sz="1000" dirty="0" smtClean="0"/>
              <a:t>(2), 35–49. doi:10.7202/1020820ar </a:t>
            </a:r>
          </a:p>
          <a:p>
            <a:pPr marL="0" indent="0">
              <a:lnSpc>
                <a:spcPct val="100000"/>
              </a:lnSpc>
              <a:spcBef>
                <a:spcPts val="0"/>
              </a:spcBef>
              <a:buNone/>
            </a:pPr>
            <a:r>
              <a:rPr lang="fr-FR" sz="1000" dirty="0" err="1" smtClean="0"/>
              <a:t>Officer</a:t>
            </a:r>
            <a:r>
              <a:rPr lang="fr-FR" sz="1000" dirty="0" smtClean="0"/>
              <a:t>, A. &amp; </a:t>
            </a:r>
            <a:r>
              <a:rPr lang="fr-FR" sz="1000" dirty="0" err="1" smtClean="0"/>
              <a:t>Posarac</a:t>
            </a:r>
            <a:r>
              <a:rPr lang="fr-FR" sz="1000" dirty="0" smtClean="0"/>
              <a:t>, A. (</a:t>
            </a:r>
            <a:r>
              <a:rPr lang="fr-FR" sz="1000" dirty="0" err="1" smtClean="0"/>
              <a:t>ed</a:t>
            </a:r>
            <a:r>
              <a:rPr lang="fr-FR" sz="1000" dirty="0" smtClean="0"/>
              <a:t>.) (2012). </a:t>
            </a:r>
            <a:r>
              <a:rPr lang="fr-FR" sz="1000" i="1" dirty="0" smtClean="0"/>
              <a:t>Rapport mondial sur le handicap 2011</a:t>
            </a:r>
            <a:r>
              <a:rPr lang="fr-FR" sz="1000" dirty="0" smtClean="0"/>
              <a:t>. Malte : Organisation Mondiale pour la Santé et Banque Mondiale.</a:t>
            </a:r>
          </a:p>
          <a:p>
            <a:pPr marL="0" indent="0">
              <a:lnSpc>
                <a:spcPct val="100000"/>
              </a:lnSpc>
              <a:spcBef>
                <a:spcPts val="0"/>
              </a:spcBef>
              <a:buNone/>
            </a:pPr>
            <a:r>
              <a:rPr lang="fr-FR" sz="1000" dirty="0" err="1" smtClean="0"/>
              <a:t>Vatz</a:t>
            </a:r>
            <a:r>
              <a:rPr lang="fr-FR" sz="1000" dirty="0" smtClean="0"/>
              <a:t> </a:t>
            </a:r>
            <a:r>
              <a:rPr lang="fr-FR" sz="1000" dirty="0" err="1" smtClean="0"/>
              <a:t>Laaroussi</a:t>
            </a:r>
            <a:r>
              <a:rPr lang="fr-FR" sz="1000" dirty="0" smtClean="0"/>
              <a:t> M., Charpentier M., Guilbert L., </a:t>
            </a:r>
            <a:r>
              <a:rPr lang="fr-FR" sz="1000" dirty="0" err="1" smtClean="0"/>
              <a:t>Quéniart</a:t>
            </a:r>
            <a:r>
              <a:rPr lang="fr-FR" sz="1000" dirty="0" smtClean="0"/>
              <a:t> A. &amp; </a:t>
            </a:r>
            <a:r>
              <a:rPr lang="fr-FR" sz="1000" dirty="0" err="1" smtClean="0"/>
              <a:t>Rachédi</a:t>
            </a:r>
            <a:r>
              <a:rPr lang="fr-FR" sz="1000" dirty="0" smtClean="0"/>
              <a:t> L. (2015). Une approche méthodologique participative et compréhensive, In M. </a:t>
            </a:r>
            <a:r>
              <a:rPr lang="fr-FR" sz="1000" dirty="0" err="1" smtClean="0"/>
              <a:t>Vatz</a:t>
            </a:r>
            <a:r>
              <a:rPr lang="fr-FR" sz="1000" dirty="0" smtClean="0"/>
              <a:t> </a:t>
            </a:r>
            <a:r>
              <a:rPr lang="fr-FR" sz="1000" dirty="0" err="1" smtClean="0"/>
              <a:t>Laaroussi</a:t>
            </a:r>
            <a:r>
              <a:rPr lang="fr-FR" sz="1000" dirty="0" smtClean="0"/>
              <a:t> (</a:t>
            </a:r>
            <a:r>
              <a:rPr lang="fr-FR" sz="1000" dirty="0" err="1" smtClean="0"/>
              <a:t>ed</a:t>
            </a:r>
            <a:r>
              <a:rPr lang="fr-FR" sz="1000" dirty="0" smtClean="0"/>
              <a:t>.) </a:t>
            </a:r>
            <a:r>
              <a:rPr lang="fr-FR" sz="1000" i="1" dirty="0" smtClean="0"/>
              <a:t>Les rapports intergénérationnels dans la migration: de la transmission au changement social </a:t>
            </a:r>
            <a:r>
              <a:rPr lang="fr-FR" sz="1000" dirty="0" smtClean="0"/>
              <a:t>(pp. 15-36). Canada, Québec: Presses de l’Université du Québec.</a:t>
            </a:r>
          </a:p>
          <a:p>
            <a:pPr marL="0" indent="0">
              <a:lnSpc>
                <a:spcPct val="100000"/>
              </a:lnSpc>
              <a:spcBef>
                <a:spcPts val="0"/>
              </a:spcBef>
              <a:buNone/>
            </a:pPr>
            <a:r>
              <a:rPr lang="fr-FR" sz="1000" dirty="0" err="1">
                <a:solidFill>
                  <a:schemeClr val="tx1"/>
                </a:solidFill>
              </a:rPr>
              <a:t>Vatz</a:t>
            </a:r>
            <a:r>
              <a:rPr lang="fr-FR" sz="1000" dirty="0">
                <a:solidFill>
                  <a:schemeClr val="tx1"/>
                </a:solidFill>
              </a:rPr>
              <a:t> </a:t>
            </a:r>
            <a:r>
              <a:rPr lang="fr-FR" sz="1000" dirty="0" err="1">
                <a:solidFill>
                  <a:schemeClr val="tx1"/>
                </a:solidFill>
              </a:rPr>
              <a:t>Laaroussi</a:t>
            </a:r>
            <a:r>
              <a:rPr lang="fr-FR" sz="1000" dirty="0">
                <a:solidFill>
                  <a:schemeClr val="tx1"/>
                </a:solidFill>
              </a:rPr>
              <a:t> M. (2018, traduction en cours en espagnol), Médiations citoyennes : du débat au dialogue </a:t>
            </a:r>
            <a:r>
              <a:rPr lang="fr-FR" sz="1000" dirty="0" smtClean="0">
                <a:solidFill>
                  <a:schemeClr val="tx1"/>
                </a:solidFill>
              </a:rPr>
              <a:t>en situation </a:t>
            </a:r>
            <a:r>
              <a:rPr lang="fr-FR" sz="1000" dirty="0">
                <a:solidFill>
                  <a:schemeClr val="tx1"/>
                </a:solidFill>
              </a:rPr>
              <a:t>post-conflit. Territoires et déplacements forcés. </a:t>
            </a:r>
            <a:r>
              <a:rPr lang="fr-FR" sz="1000" dirty="0" smtClean="0">
                <a:solidFill>
                  <a:schemeClr val="tx1"/>
                </a:solidFill>
              </a:rPr>
              <a:t>In C</a:t>
            </a:r>
            <a:r>
              <a:rPr lang="fr-FR" sz="1000" dirty="0">
                <a:solidFill>
                  <a:schemeClr val="tx1"/>
                </a:solidFill>
              </a:rPr>
              <a:t>. </a:t>
            </a:r>
            <a:r>
              <a:rPr lang="fr-FR" sz="1000" dirty="0" err="1" smtClean="0">
                <a:solidFill>
                  <a:schemeClr val="tx1"/>
                </a:solidFill>
              </a:rPr>
              <a:t>Yanes</a:t>
            </a:r>
            <a:r>
              <a:rPr lang="fr-FR" sz="1000" dirty="0" smtClean="0">
                <a:solidFill>
                  <a:schemeClr val="tx1"/>
                </a:solidFill>
              </a:rPr>
              <a:t> (Ed).</a:t>
            </a:r>
            <a:r>
              <a:rPr lang="fr-FR" sz="1000" i="1" dirty="0" smtClean="0">
                <a:solidFill>
                  <a:schemeClr val="tx1"/>
                </a:solidFill>
              </a:rPr>
              <a:t> E-book</a:t>
            </a:r>
            <a:r>
              <a:rPr lang="fr-FR" sz="1000" dirty="0" smtClean="0">
                <a:solidFill>
                  <a:schemeClr val="tx1"/>
                </a:solidFill>
              </a:rPr>
              <a:t>. </a:t>
            </a:r>
            <a:r>
              <a:rPr lang="fr-FR" sz="1000" dirty="0">
                <a:solidFill>
                  <a:schemeClr val="tx1"/>
                </a:solidFill>
              </a:rPr>
              <a:t>Université </a:t>
            </a:r>
            <a:r>
              <a:rPr lang="fr-FR" sz="1000" dirty="0" smtClean="0">
                <a:solidFill>
                  <a:schemeClr val="tx1"/>
                </a:solidFill>
              </a:rPr>
              <a:t>Nationale de </a:t>
            </a:r>
            <a:r>
              <a:rPr lang="fr-FR" sz="1000" dirty="0">
                <a:solidFill>
                  <a:schemeClr val="tx1"/>
                </a:solidFill>
              </a:rPr>
              <a:t>Colombie.</a:t>
            </a:r>
          </a:p>
          <a:p>
            <a:pPr marL="0" indent="0">
              <a:lnSpc>
                <a:spcPct val="100000"/>
              </a:lnSpc>
              <a:spcBef>
                <a:spcPts val="0"/>
              </a:spcBef>
              <a:buNone/>
            </a:pPr>
            <a:r>
              <a:rPr lang="fr-FR" sz="1000" dirty="0" err="1">
                <a:solidFill>
                  <a:schemeClr val="tx1"/>
                </a:solidFill>
              </a:rPr>
              <a:t>Vatz</a:t>
            </a:r>
            <a:r>
              <a:rPr lang="fr-FR" sz="1000" dirty="0">
                <a:solidFill>
                  <a:schemeClr val="tx1"/>
                </a:solidFill>
              </a:rPr>
              <a:t> </a:t>
            </a:r>
            <a:r>
              <a:rPr lang="fr-FR" sz="1000" dirty="0" err="1">
                <a:solidFill>
                  <a:schemeClr val="tx1"/>
                </a:solidFill>
              </a:rPr>
              <a:t>Laaroussi</a:t>
            </a:r>
            <a:r>
              <a:rPr lang="fr-FR" sz="1000" dirty="0">
                <a:solidFill>
                  <a:schemeClr val="tx1"/>
                </a:solidFill>
              </a:rPr>
              <a:t> M</a:t>
            </a:r>
            <a:r>
              <a:rPr lang="fr-FR" sz="1000" dirty="0" smtClean="0">
                <a:solidFill>
                  <a:schemeClr val="tx1"/>
                </a:solidFill>
              </a:rPr>
              <a:t>. (2007).  </a:t>
            </a:r>
            <a:r>
              <a:rPr lang="fr-FR" sz="1000" dirty="0">
                <a:solidFill>
                  <a:schemeClr val="tx1"/>
                </a:solidFill>
              </a:rPr>
              <a:t>La recherche qualitative interculturelle : Une recherche engagée ? </a:t>
            </a:r>
            <a:r>
              <a:rPr lang="fr-FR" sz="1000" i="1" dirty="0" smtClean="0">
                <a:solidFill>
                  <a:schemeClr val="tx1"/>
                </a:solidFill>
              </a:rPr>
              <a:t>Recherche </a:t>
            </a:r>
            <a:r>
              <a:rPr lang="fr-FR" sz="1000" i="1" dirty="0">
                <a:solidFill>
                  <a:schemeClr val="tx1"/>
                </a:solidFill>
              </a:rPr>
              <a:t>qualitative, </a:t>
            </a:r>
            <a:r>
              <a:rPr lang="fr-FR" sz="1000" i="1" dirty="0" smtClean="0">
                <a:solidFill>
                  <a:schemeClr val="tx1"/>
                </a:solidFill>
              </a:rPr>
              <a:t>4</a:t>
            </a:r>
            <a:r>
              <a:rPr lang="fr-FR" sz="1000" dirty="0">
                <a:solidFill>
                  <a:schemeClr val="tx1"/>
                </a:solidFill>
              </a:rPr>
              <a:t> [en ligne</a:t>
            </a:r>
            <a:r>
              <a:rPr lang="fr-FR" sz="800" dirty="0">
                <a:solidFill>
                  <a:schemeClr val="tx1"/>
                </a:solidFill>
              </a:rPr>
              <a:t>], </a:t>
            </a:r>
            <a:r>
              <a:rPr lang="fr-FR" sz="1000" dirty="0">
                <a:solidFill>
                  <a:srgbClr val="FF0000"/>
                </a:solidFill>
                <a:hlinkClick r:id="rId4"/>
              </a:rPr>
              <a:t>http://</a:t>
            </a:r>
            <a:r>
              <a:rPr lang="fr-FR" sz="1000" dirty="0" smtClean="0">
                <a:solidFill>
                  <a:srgbClr val="FF0000"/>
                </a:solidFill>
                <a:hlinkClick r:id="rId4"/>
              </a:rPr>
              <a:t>www.recherche-qualitative.qc.ca/documents/files/revue/hors_serie/hors_serie_v4/laaroussi.pdf</a:t>
            </a:r>
            <a:r>
              <a:rPr lang="fr-FR" sz="1000" dirty="0" smtClean="0">
                <a:solidFill>
                  <a:srgbClr val="FF0000"/>
                </a:solidFill>
              </a:rPr>
              <a:t> </a:t>
            </a:r>
            <a:endParaRPr lang="fr-FR" sz="1100" dirty="0" smtClean="0">
              <a:solidFill>
                <a:schemeClr val="tx1"/>
              </a:solidFill>
            </a:endParaRPr>
          </a:p>
        </p:txBody>
      </p:sp>
      <p:sp>
        <p:nvSpPr>
          <p:cNvPr id="5" name="Espace réservé du texte 4"/>
          <p:cNvSpPr>
            <a:spLocks noGrp="1"/>
          </p:cNvSpPr>
          <p:nvPr>
            <p:ph type="body" sz="half" idx="2"/>
          </p:nvPr>
        </p:nvSpPr>
        <p:spPr>
          <a:xfrm>
            <a:off x="960813" y="4061011"/>
            <a:ext cx="3759106" cy="1021977"/>
          </a:xfrm>
        </p:spPr>
        <p:txBody>
          <a:bodyPr>
            <a:normAutofit fontScale="92500" lnSpcReduction="20000"/>
          </a:bodyPr>
          <a:lstStyle/>
          <a:p>
            <a:r>
              <a:rPr lang="fr-FR" dirty="0" smtClean="0"/>
              <a:t>La recherche internationale « Féminismes en dialogue » a bénéficié d’un financement du Conseil de recherche en sciences humaines du Canada.</a:t>
            </a:r>
          </a:p>
        </p:txBody>
      </p:sp>
      <p:pic>
        <p:nvPicPr>
          <p:cNvPr id="7" name="Image 6" title="logo du conseil de recherche en sciences humaines du Canada"/>
          <p:cNvPicPr/>
          <p:nvPr/>
        </p:nvPicPr>
        <p:blipFill>
          <a:blip r:embed="rId5" cstate="print">
            <a:extLst>
              <a:ext uri="{28A0092B-C50C-407E-A947-70E740481C1C}">
                <a14:useLocalDpi xmlns:a14="http://schemas.microsoft.com/office/drawing/2010/main" val="0"/>
              </a:ext>
            </a:extLst>
          </a:blip>
          <a:stretch>
            <a:fillRect/>
          </a:stretch>
        </p:blipFill>
        <p:spPr bwMode="auto">
          <a:xfrm>
            <a:off x="906508" y="5159684"/>
            <a:ext cx="3853752" cy="299821"/>
          </a:xfrm>
          <a:prstGeom prst="rect">
            <a:avLst/>
          </a:prstGeom>
          <a:noFill/>
          <a:ln>
            <a:noFill/>
          </a:ln>
        </p:spPr>
      </p:pic>
    </p:spTree>
    <p:extLst>
      <p:ext uri="{BB962C8B-B14F-4D97-AF65-F5344CB8AC3E}">
        <p14:creationId xmlns:p14="http://schemas.microsoft.com/office/powerpoint/2010/main" val="40329564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Plan de la contribution</a:t>
            </a:r>
            <a:endParaRPr lang="fr-FR" dirty="0"/>
          </a:p>
        </p:txBody>
      </p:sp>
      <p:sp>
        <p:nvSpPr>
          <p:cNvPr id="3" name="Espace réservé du contenu 2"/>
          <p:cNvSpPr>
            <a:spLocks noGrp="1"/>
          </p:cNvSpPr>
          <p:nvPr>
            <p:ph idx="1"/>
          </p:nvPr>
        </p:nvSpPr>
        <p:spPr>
          <a:xfrm>
            <a:off x="1350818" y="1828800"/>
            <a:ext cx="9601200" cy="3581400"/>
          </a:xfrm>
        </p:spPr>
        <p:txBody>
          <a:bodyPr>
            <a:normAutofit/>
          </a:bodyPr>
          <a:lstStyle/>
          <a:p>
            <a:pPr marL="514350" indent="-514350">
              <a:lnSpc>
                <a:spcPct val="150000"/>
              </a:lnSpc>
              <a:buFont typeface="+mj-lt"/>
              <a:buAutoNum type="arabicPeriod"/>
            </a:pPr>
            <a:r>
              <a:rPr lang="fr-FR" dirty="0" smtClean="0"/>
              <a:t>Le contexte de la recherche internationale « Féminismes en Dialogue »</a:t>
            </a:r>
          </a:p>
          <a:p>
            <a:pPr marL="514350" indent="-514350">
              <a:lnSpc>
                <a:spcPct val="150000"/>
              </a:lnSpc>
              <a:buFont typeface="+mj-lt"/>
              <a:buAutoNum type="arabicPeriod"/>
            </a:pPr>
            <a:r>
              <a:rPr lang="fr-FR" dirty="0" smtClean="0"/>
              <a:t>Des définitions culturelles et situées du handicap</a:t>
            </a:r>
          </a:p>
          <a:p>
            <a:pPr marL="514350" indent="-514350">
              <a:lnSpc>
                <a:spcPct val="150000"/>
              </a:lnSpc>
              <a:buFont typeface="+mj-lt"/>
              <a:buAutoNum type="arabicPeriod"/>
            </a:pPr>
            <a:r>
              <a:rPr lang="fr-FR" dirty="0" smtClean="0"/>
              <a:t>Trois fils issus de l’analyse réflexive de la participation de femmes en situation de handicap à la recherche</a:t>
            </a:r>
          </a:p>
          <a:p>
            <a:pPr marL="514350" indent="-514350">
              <a:lnSpc>
                <a:spcPct val="150000"/>
              </a:lnSpc>
              <a:buFont typeface="+mj-lt"/>
              <a:buAutoNum type="arabicPeriod"/>
            </a:pPr>
            <a:r>
              <a:rPr lang="fr-FR" dirty="0" smtClean="0"/>
              <a:t>En conclusion, quels enjeux sociétaux de mener des recherches inclusives ?</a:t>
            </a:r>
          </a:p>
          <a:p>
            <a:pPr lvl="1">
              <a:lnSpc>
                <a:spcPct val="150000"/>
              </a:lnSpc>
            </a:pPr>
            <a:endParaRPr lang="fr-FR" dirty="0"/>
          </a:p>
        </p:txBody>
      </p:sp>
      <p:sp>
        <p:nvSpPr>
          <p:cNvPr id="4" name="ZoneTexte 3"/>
          <p:cNvSpPr txBox="1"/>
          <p:nvPr/>
        </p:nvSpPr>
        <p:spPr>
          <a:xfrm>
            <a:off x="9651355" y="6104483"/>
            <a:ext cx="2297151" cy="276999"/>
          </a:xfrm>
          <a:prstGeom prst="rect">
            <a:avLst/>
          </a:prstGeom>
          <a:noFill/>
        </p:spPr>
        <p:txBody>
          <a:bodyPr wrap="square" rtlCol="0">
            <a:spAutoFit/>
          </a:bodyPr>
          <a:lstStyle/>
          <a:p>
            <a:r>
              <a:rPr lang="fr-FR" sz="1200" dirty="0" smtClean="0"/>
              <a:t>Michèle </a:t>
            </a:r>
            <a:r>
              <a:rPr lang="fr-FR" sz="1200" dirty="0" err="1" smtClean="0"/>
              <a:t>Vatz-Laaroussi</a:t>
            </a:r>
            <a:endParaRPr lang="fr-FR" sz="1200" dirty="0"/>
          </a:p>
        </p:txBody>
      </p:sp>
      <p:pic>
        <p:nvPicPr>
          <p:cNvPr id="5" name="Image 4" title="Photo de Michèle Vatz-Laaroussi"/>
          <p:cNvPicPr>
            <a:picLocks noChangeAspect="1"/>
          </p:cNvPicPr>
          <p:nvPr/>
        </p:nvPicPr>
        <p:blipFill rotWithShape="1">
          <a:blip r:embed="rId3"/>
          <a:srcRect r="27539"/>
          <a:stretch/>
        </p:blipFill>
        <p:spPr>
          <a:xfrm>
            <a:off x="7863307" y="5292792"/>
            <a:ext cx="1850964" cy="14387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ZoneTexte 5"/>
          <p:cNvSpPr txBox="1"/>
          <p:nvPr/>
        </p:nvSpPr>
        <p:spPr>
          <a:xfrm>
            <a:off x="3444714" y="6124292"/>
            <a:ext cx="1235442" cy="461665"/>
          </a:xfrm>
          <a:prstGeom prst="rect">
            <a:avLst/>
          </a:prstGeom>
          <a:noFill/>
        </p:spPr>
        <p:txBody>
          <a:bodyPr wrap="square" rtlCol="0">
            <a:spAutoFit/>
          </a:bodyPr>
          <a:lstStyle/>
          <a:p>
            <a:r>
              <a:rPr lang="fr-FR" sz="1200" dirty="0" smtClean="0"/>
              <a:t>Mélissa </a:t>
            </a:r>
            <a:r>
              <a:rPr lang="fr-FR" sz="1200" dirty="0" err="1" smtClean="0"/>
              <a:t>Arneton</a:t>
            </a:r>
            <a:endParaRPr lang="fr-FR" sz="1200" dirty="0" smtClean="0"/>
          </a:p>
          <a:p>
            <a:pPr algn="ctr"/>
            <a:r>
              <a:rPr lang="fr-FR" sz="1200" dirty="0" smtClean="0"/>
              <a:t>(oratrice)</a:t>
            </a:r>
            <a:endParaRPr lang="fr-FR" sz="1200" dirty="0"/>
          </a:p>
        </p:txBody>
      </p:sp>
      <p:pic>
        <p:nvPicPr>
          <p:cNvPr id="7" name="Image 6"/>
          <p:cNvPicPr>
            <a:picLocks noChangeAspect="1"/>
          </p:cNvPicPr>
          <p:nvPr/>
        </p:nvPicPr>
        <p:blipFill rotWithShape="1">
          <a:blip r:embed="rId4" cstate="print">
            <a:extLst>
              <a:ext uri="{28A0092B-C50C-407E-A947-70E740481C1C}">
                <a14:useLocalDpi xmlns:a14="http://schemas.microsoft.com/office/drawing/2010/main" val="0"/>
              </a:ext>
            </a:extLst>
          </a:blip>
          <a:srcRect l="44632" t="18824" r="31137" b="41177"/>
          <a:stretch/>
        </p:blipFill>
        <p:spPr>
          <a:xfrm>
            <a:off x="2410568" y="5304648"/>
            <a:ext cx="1081038" cy="13447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5719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300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par>
                          <p:cTn id="11" fill="hold">
                            <p:stCondLst>
                              <p:cond delay="30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3000"/>
                                        <p:tgtEl>
                                          <p:spTgt spid="3">
                                            <p:txEl>
                                              <p:pRg st="0" end="0"/>
                                            </p:txEl>
                                          </p:spTgt>
                                        </p:tgtEl>
                                      </p:cBhvr>
                                    </p:animEffect>
                                    <p:anim calcmode="lin" valueType="num">
                                      <p:cBhvr>
                                        <p:cTn id="15"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6000"/>
                            </p:stCondLst>
                            <p:childTnLst>
                              <p:par>
                                <p:cTn id="18" presetID="42"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3000"/>
                                        <p:tgtEl>
                                          <p:spTgt spid="3">
                                            <p:txEl>
                                              <p:pRg st="1" end="1"/>
                                            </p:txEl>
                                          </p:spTgt>
                                        </p:tgtEl>
                                      </p:cBhvr>
                                    </p:animEffect>
                                    <p:anim calcmode="lin" valueType="num">
                                      <p:cBhvr>
                                        <p:cTn id="21"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9000"/>
                            </p:stCondLst>
                            <p:childTnLst>
                              <p:par>
                                <p:cTn id="24" presetID="42" presetClass="entr" presetSubtype="0"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0"/>
                                        <p:tgtEl>
                                          <p:spTgt spid="3">
                                            <p:txEl>
                                              <p:pRg st="2" end="2"/>
                                            </p:txEl>
                                          </p:spTgt>
                                        </p:tgtEl>
                                      </p:cBhvr>
                                    </p:animEffect>
                                    <p:anim calcmode="lin" valueType="num">
                                      <p:cBhvr>
                                        <p:cTn id="27"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5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14000"/>
                            </p:stCondLst>
                            <p:childTnLst>
                              <p:par>
                                <p:cTn id="30" presetID="42" presetClass="entr" presetSubtype="0"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3000"/>
                                        <p:tgtEl>
                                          <p:spTgt spid="3">
                                            <p:txEl>
                                              <p:pRg st="3" end="3"/>
                                            </p:txEl>
                                          </p:spTgt>
                                        </p:tgtEl>
                                      </p:cBhvr>
                                    </p:animEffect>
                                    <p:anim calcmode="lin" valueType="num">
                                      <p:cBhvr>
                                        <p:cTn id="33"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3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pPr marL="514350" indent="-514350" algn="l"/>
            <a:r>
              <a:rPr lang="fr-FR" sz="4800" dirty="0" smtClean="0"/>
              <a:t>1. Le contexte de la recherche internationale « Féminismes en Dialogue »</a:t>
            </a:r>
            <a:endParaRPr lang="fr-FR" sz="4800" dirty="0"/>
          </a:p>
        </p:txBody>
      </p:sp>
      <p:sp>
        <p:nvSpPr>
          <p:cNvPr id="5" name="Espace réservé du texte 4"/>
          <p:cNvSpPr>
            <a:spLocks noGrp="1"/>
          </p:cNvSpPr>
          <p:nvPr>
            <p:ph type="body" idx="1"/>
          </p:nvPr>
        </p:nvSpPr>
        <p:spPr>
          <a:xfrm>
            <a:off x="778472" y="4485269"/>
            <a:ext cx="9612971" cy="1143324"/>
          </a:xfrm>
        </p:spPr>
        <p:txBody>
          <a:bodyPr>
            <a:normAutofit fontScale="85000" lnSpcReduction="10000"/>
          </a:bodyPr>
          <a:lstStyle/>
          <a:p>
            <a:pPr marL="342900" indent="-342900" algn="l">
              <a:buFont typeface="Arial" panose="020B0604020202020204" pitchFamily="34" charset="0"/>
              <a:buChar char="•"/>
            </a:pPr>
            <a:r>
              <a:rPr lang="fr-FR" dirty="0" smtClean="0"/>
              <a:t>Un dispositif de recherche-action-médiation</a:t>
            </a:r>
          </a:p>
          <a:p>
            <a:pPr marL="342900" indent="-342900" algn="l">
              <a:buFont typeface="Arial" panose="020B0604020202020204" pitchFamily="34" charset="0"/>
              <a:buChar char="•"/>
            </a:pPr>
            <a:r>
              <a:rPr lang="fr-FR" dirty="0" smtClean="0"/>
              <a:t>Un thème à la croisée des considérations</a:t>
            </a:r>
          </a:p>
          <a:p>
            <a:pPr marL="342900" indent="-342900" algn="l">
              <a:buFont typeface="Arial" panose="020B0604020202020204" pitchFamily="34" charset="0"/>
              <a:buChar char="•"/>
            </a:pPr>
            <a:r>
              <a:rPr lang="fr-FR" dirty="0" smtClean="0"/>
              <a:t>L’apport de la prise en compte des vécus de femmes en situation de handicap</a:t>
            </a:r>
            <a:endParaRPr lang="fr-FR" dirty="0"/>
          </a:p>
        </p:txBody>
      </p:sp>
    </p:spTree>
    <p:extLst>
      <p:ext uri="{BB962C8B-B14F-4D97-AF65-F5344CB8AC3E}">
        <p14:creationId xmlns:p14="http://schemas.microsoft.com/office/powerpoint/2010/main" val="61716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7" presetClass="entr" presetSubtype="0" fill="hold" grpId="0"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2000"/>
                                        <p:tgtEl>
                                          <p:spTgt spid="5">
                                            <p:txEl>
                                              <p:pRg st="1" end="1"/>
                                            </p:txEl>
                                          </p:spTgt>
                                        </p:tgtEl>
                                      </p:cBhvr>
                                    </p:animEffect>
                                    <p:anim calcmode="lin" valueType="num">
                                      <p:cBhvr>
                                        <p:cTn id="14" dur="2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2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7"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2000"/>
                                        <p:tgtEl>
                                          <p:spTgt spid="5">
                                            <p:txEl>
                                              <p:pRg st="2" end="2"/>
                                            </p:txEl>
                                          </p:spTgt>
                                        </p:tgtEl>
                                      </p:cBhvr>
                                    </p:animEffect>
                                    <p:anim calcmode="lin" valueType="num">
                                      <p:cBhvr>
                                        <p:cTn id="20" dur="2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2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404257" y="326571"/>
            <a:ext cx="9601200" cy="1485900"/>
          </a:xfrm>
        </p:spPr>
        <p:txBody>
          <a:bodyPr>
            <a:normAutofit/>
          </a:bodyPr>
          <a:lstStyle/>
          <a:p>
            <a:r>
              <a:rPr lang="fr-FR" dirty="0" smtClean="0"/>
              <a:t>1a. Un dispositif de recherche-action-médiation</a:t>
            </a:r>
            <a:endParaRPr lang="fr-FR" dirty="0"/>
          </a:p>
        </p:txBody>
      </p:sp>
      <p:sp>
        <p:nvSpPr>
          <p:cNvPr id="5" name="Espace réservé du contenu 4"/>
          <p:cNvSpPr>
            <a:spLocks noGrp="1"/>
          </p:cNvSpPr>
          <p:nvPr>
            <p:ph sz="half" idx="1"/>
          </p:nvPr>
        </p:nvSpPr>
        <p:spPr>
          <a:xfrm>
            <a:off x="6988628" y="2351314"/>
            <a:ext cx="4447786" cy="3581401"/>
          </a:xfrm>
        </p:spPr>
        <p:txBody>
          <a:bodyPr/>
          <a:lstStyle/>
          <a:p>
            <a:r>
              <a:rPr lang="fr-CH" dirty="0" smtClean="0">
                <a:solidFill>
                  <a:schemeClr val="tx1"/>
                </a:solidFill>
              </a:rPr>
              <a:t>Une démarche participative et collaborative</a:t>
            </a:r>
          </a:p>
          <a:p>
            <a:r>
              <a:rPr lang="fr-CH" dirty="0" smtClean="0">
                <a:solidFill>
                  <a:schemeClr val="tx1"/>
                </a:solidFill>
              </a:rPr>
              <a:t>une </a:t>
            </a:r>
            <a:r>
              <a:rPr lang="fr-CH" dirty="0">
                <a:solidFill>
                  <a:schemeClr val="tx1"/>
                </a:solidFill>
              </a:rPr>
              <a:t>posture commune d’ouverture, d'inclusion, d’authenticité </a:t>
            </a:r>
          </a:p>
          <a:p>
            <a:r>
              <a:rPr lang="fr-CH" dirty="0" smtClean="0">
                <a:solidFill>
                  <a:schemeClr val="tx1"/>
                </a:solidFill>
              </a:rPr>
              <a:t>un </a:t>
            </a:r>
            <a:r>
              <a:rPr lang="fr-CH" dirty="0">
                <a:solidFill>
                  <a:schemeClr val="tx1"/>
                </a:solidFill>
              </a:rPr>
              <a:t>intérêt pour le pluralisme et l’engagement au mieux-vivre </a:t>
            </a:r>
            <a:r>
              <a:rPr lang="fr-CH" dirty="0" smtClean="0">
                <a:solidFill>
                  <a:schemeClr val="tx1"/>
                </a:solidFill>
              </a:rPr>
              <a:t>ensemble </a:t>
            </a:r>
          </a:p>
          <a:p>
            <a:pPr marL="0" indent="0">
              <a:buNone/>
            </a:pPr>
            <a:r>
              <a:rPr lang="fr-FR" dirty="0" smtClean="0"/>
              <a:t>(</a:t>
            </a:r>
            <a:r>
              <a:rPr lang="fr-FR" dirty="0" err="1" smtClean="0"/>
              <a:t>Vatz-Laaroussi</a:t>
            </a:r>
            <a:r>
              <a:rPr lang="fr-FR" dirty="0"/>
              <a:t>, Charpentier, Guilbert, </a:t>
            </a:r>
            <a:r>
              <a:rPr lang="fr-FR" dirty="0" err="1"/>
              <a:t>Quéniart</a:t>
            </a:r>
            <a:r>
              <a:rPr lang="fr-FR" dirty="0"/>
              <a:t> &amp; </a:t>
            </a:r>
            <a:r>
              <a:rPr lang="fr-FR" dirty="0" err="1"/>
              <a:t>Rachédi</a:t>
            </a:r>
            <a:r>
              <a:rPr lang="fr-FR" dirty="0"/>
              <a:t>, 2015)</a:t>
            </a:r>
            <a:endParaRPr lang="fr-CH" dirty="0" smtClean="0">
              <a:solidFill>
                <a:schemeClr val="tx1"/>
              </a:solidFill>
            </a:endParaRPr>
          </a:p>
          <a:p>
            <a:endParaRPr lang="fr-FR" dirty="0"/>
          </a:p>
        </p:txBody>
      </p:sp>
      <p:pic>
        <p:nvPicPr>
          <p:cNvPr id="8" name="Picture 5" descr="Neuf femmes forment un cercle et tissent ensemble une toile. Les femmes sont regroupées par deux ou seules, certaines portent un voile d'autres non. différentes couleurs de peaux sont représentées du rose violet à l'ocre et à différentes teintes de marron. " title="Dessin d'une participante illustrant les supports"/>
          <p:cNvPicPr>
            <a:picLocks noGrp="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365477" y="2161190"/>
            <a:ext cx="4448175" cy="3244551"/>
          </a:xfrm>
          <a:prstGeom prst="rect">
            <a:avLst/>
          </a:prstGeom>
        </p:spPr>
      </p:pic>
    </p:spTree>
    <p:extLst>
      <p:ext uri="{BB962C8B-B14F-4D97-AF65-F5344CB8AC3E}">
        <p14:creationId xmlns:p14="http://schemas.microsoft.com/office/powerpoint/2010/main" val="19316183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1b. Un thème à la croisée des considérations</a:t>
            </a:r>
            <a:endParaRPr lang="fr-FR" dirty="0"/>
          </a:p>
        </p:txBody>
      </p:sp>
      <p:graphicFrame>
        <p:nvGraphicFramePr>
          <p:cNvPr id="4" name="Espace réservé du contenu 3" descr="Le Genre renvoyant à l'approche intersectionnelle. La ou les culture(s) renvoyant à l'approche interculturelle et la Société qui renvoie à l'interrogation de la participation sociale et de l'empowerment des citoyens." title="Graphique en forme de patchwork illustrant la diversité des angles considérées"/>
          <p:cNvGraphicFramePr>
            <a:graphicFrameLocks noGrp="1"/>
          </p:cNvGraphicFramePr>
          <p:nvPr>
            <p:ph idx="1"/>
            <p:extLst>
              <p:ext uri="{D42A27DB-BD31-4B8C-83A1-F6EECF244321}">
                <p14:modId xmlns:p14="http://schemas.microsoft.com/office/powerpoint/2010/main" val="791701984"/>
              </p:ext>
            </p:extLst>
          </p:nvPr>
        </p:nvGraphicFramePr>
        <p:xfrm>
          <a:off x="3350415" y="1864031"/>
          <a:ext cx="6202079" cy="4993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168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graphicEl>
                                              <a:dgm id="{5EF0C8B6-602D-4767-A0D4-18AA0721CC03}"/>
                                            </p:graphicEl>
                                          </p:spTgt>
                                        </p:tgtEl>
                                        <p:attrNameLst>
                                          <p:attrName>style.visibility</p:attrName>
                                        </p:attrNameLst>
                                      </p:cBhvr>
                                      <p:to>
                                        <p:strVal val="visible"/>
                                      </p:to>
                                    </p:set>
                                    <p:animEffect transition="in" filter="wipe(up)">
                                      <p:cBhvr>
                                        <p:cTn id="7" dur="500"/>
                                        <p:tgtEl>
                                          <p:spTgt spid="4">
                                            <p:graphicEl>
                                              <a:dgm id="{5EF0C8B6-602D-4767-A0D4-18AA0721CC03}"/>
                                            </p:graphic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graphicEl>
                                              <a:dgm id="{75F71357-D4D0-4B2E-852B-BB6254ABD428}"/>
                                            </p:graphicEl>
                                          </p:spTgt>
                                        </p:tgtEl>
                                        <p:attrNameLst>
                                          <p:attrName>style.visibility</p:attrName>
                                        </p:attrNameLst>
                                      </p:cBhvr>
                                      <p:to>
                                        <p:strVal val="visible"/>
                                      </p:to>
                                    </p:set>
                                    <p:animEffect transition="in" filter="wipe(up)">
                                      <p:cBhvr>
                                        <p:cTn id="11" dur="500"/>
                                        <p:tgtEl>
                                          <p:spTgt spid="4">
                                            <p:graphicEl>
                                              <a:dgm id="{75F71357-D4D0-4B2E-852B-BB6254ABD428}"/>
                                            </p:graphicEl>
                                          </p:spTgt>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4">
                                            <p:graphicEl>
                                              <a:dgm id="{09FD4163-4AE5-4493-B783-4E1E24B00001}"/>
                                            </p:graphicEl>
                                          </p:spTgt>
                                        </p:tgtEl>
                                        <p:attrNameLst>
                                          <p:attrName>style.visibility</p:attrName>
                                        </p:attrNameLst>
                                      </p:cBhvr>
                                      <p:to>
                                        <p:strVal val="visible"/>
                                      </p:to>
                                    </p:set>
                                    <p:animEffect transition="in" filter="wipe(up)">
                                      <p:cBhvr>
                                        <p:cTn id="14" dur="500"/>
                                        <p:tgtEl>
                                          <p:spTgt spid="4">
                                            <p:graphicEl>
                                              <a:dgm id="{09FD4163-4AE5-4493-B783-4E1E24B00001}"/>
                                            </p:graphicEl>
                                          </p:spTgt>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4">
                                            <p:graphicEl>
                                              <a:dgm id="{859B48D3-EFAA-4B39-9C6F-6C60EE512BDA}"/>
                                            </p:graphicEl>
                                          </p:spTgt>
                                        </p:tgtEl>
                                        <p:attrNameLst>
                                          <p:attrName>style.visibility</p:attrName>
                                        </p:attrNameLst>
                                      </p:cBhvr>
                                      <p:to>
                                        <p:strVal val="visible"/>
                                      </p:to>
                                    </p:set>
                                    <p:animEffect transition="in" filter="wipe(up)">
                                      <p:cBhvr>
                                        <p:cTn id="18" dur="500"/>
                                        <p:tgtEl>
                                          <p:spTgt spid="4">
                                            <p:graphicEl>
                                              <a:dgm id="{859B48D3-EFAA-4B39-9C6F-6C60EE512BDA}"/>
                                            </p:graphic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4">
                                            <p:graphicEl>
                                              <a:dgm id="{9C7589CB-8BB3-4E64-852F-EF6ED41E7178}"/>
                                            </p:graphicEl>
                                          </p:spTgt>
                                        </p:tgtEl>
                                        <p:attrNameLst>
                                          <p:attrName>style.visibility</p:attrName>
                                        </p:attrNameLst>
                                      </p:cBhvr>
                                      <p:to>
                                        <p:strVal val="visible"/>
                                      </p:to>
                                    </p:set>
                                    <p:animEffect transition="in" filter="wipe(up)">
                                      <p:cBhvr>
                                        <p:cTn id="21" dur="500"/>
                                        <p:tgtEl>
                                          <p:spTgt spid="4">
                                            <p:graphicEl>
                                              <a:dgm id="{9C7589CB-8BB3-4E64-852F-EF6ED41E7178}"/>
                                            </p:graphic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4">
                                            <p:graphicEl>
                                              <a:dgm id="{1F00B897-9CB7-4132-96DF-69356EC71BD1}"/>
                                            </p:graphicEl>
                                          </p:spTgt>
                                        </p:tgtEl>
                                        <p:attrNameLst>
                                          <p:attrName>style.visibility</p:attrName>
                                        </p:attrNameLst>
                                      </p:cBhvr>
                                      <p:to>
                                        <p:strVal val="visible"/>
                                      </p:to>
                                    </p:set>
                                    <p:animEffect transition="in" filter="wipe(up)">
                                      <p:cBhvr>
                                        <p:cTn id="24" dur="500"/>
                                        <p:tgtEl>
                                          <p:spTgt spid="4">
                                            <p:graphicEl>
                                              <a:dgm id="{1F00B897-9CB7-4132-96DF-69356EC71BD1}"/>
                                            </p:graphicEl>
                                          </p:spTgt>
                                        </p:tgtEl>
                                      </p:cBhvr>
                                    </p:animEffect>
                                  </p:childTnLst>
                                </p:cTn>
                              </p:par>
                            </p:childTnLst>
                          </p:cTn>
                        </p:par>
                        <p:par>
                          <p:cTn id="25" fill="hold">
                            <p:stCondLst>
                              <p:cond delay="1500"/>
                            </p:stCondLst>
                            <p:childTnLst>
                              <p:par>
                                <p:cTn id="26" presetID="22" presetClass="entr" presetSubtype="1" fill="hold" grpId="0" nodeType="afterEffect">
                                  <p:stCondLst>
                                    <p:cond delay="0"/>
                                  </p:stCondLst>
                                  <p:childTnLst>
                                    <p:set>
                                      <p:cBhvr>
                                        <p:cTn id="27" dur="1" fill="hold">
                                          <p:stCondLst>
                                            <p:cond delay="0"/>
                                          </p:stCondLst>
                                        </p:cTn>
                                        <p:tgtEl>
                                          <p:spTgt spid="4">
                                            <p:graphicEl>
                                              <a:dgm id="{CAB33076-89C3-4F83-9756-19C32683AF07}"/>
                                            </p:graphicEl>
                                          </p:spTgt>
                                        </p:tgtEl>
                                        <p:attrNameLst>
                                          <p:attrName>style.visibility</p:attrName>
                                        </p:attrNameLst>
                                      </p:cBhvr>
                                      <p:to>
                                        <p:strVal val="visible"/>
                                      </p:to>
                                    </p:set>
                                    <p:animEffect transition="in" filter="wipe(up)">
                                      <p:cBhvr>
                                        <p:cTn id="28" dur="500"/>
                                        <p:tgtEl>
                                          <p:spTgt spid="4">
                                            <p:graphicEl>
                                              <a:dgm id="{CAB33076-89C3-4F83-9756-19C32683AF07}"/>
                                            </p:graphicEl>
                                          </p:spTgt>
                                        </p:tgtEl>
                                      </p:cBhvr>
                                    </p:animEffect>
                                  </p:childTnLst>
                                </p:cTn>
                              </p:par>
                            </p:childTnLst>
                          </p:cTn>
                        </p:par>
                        <p:par>
                          <p:cTn id="29" fill="hold">
                            <p:stCondLst>
                              <p:cond delay="2000"/>
                            </p:stCondLst>
                            <p:childTnLst>
                              <p:par>
                                <p:cTn id="30" presetID="22" presetClass="entr" presetSubtype="1" fill="hold" grpId="0" nodeType="afterEffect">
                                  <p:stCondLst>
                                    <p:cond delay="0"/>
                                  </p:stCondLst>
                                  <p:childTnLst>
                                    <p:set>
                                      <p:cBhvr>
                                        <p:cTn id="31" dur="1" fill="hold">
                                          <p:stCondLst>
                                            <p:cond delay="0"/>
                                          </p:stCondLst>
                                        </p:cTn>
                                        <p:tgtEl>
                                          <p:spTgt spid="4">
                                            <p:graphicEl>
                                              <a:dgm id="{0537CF75-F3F5-4E18-BE8C-3FB1758C9225}"/>
                                            </p:graphicEl>
                                          </p:spTgt>
                                        </p:tgtEl>
                                        <p:attrNameLst>
                                          <p:attrName>style.visibility</p:attrName>
                                        </p:attrNameLst>
                                      </p:cBhvr>
                                      <p:to>
                                        <p:strVal val="visible"/>
                                      </p:to>
                                    </p:set>
                                    <p:animEffect transition="in" filter="wipe(up)">
                                      <p:cBhvr>
                                        <p:cTn id="32" dur="500"/>
                                        <p:tgtEl>
                                          <p:spTgt spid="4">
                                            <p:graphicEl>
                                              <a:dgm id="{0537CF75-F3F5-4E18-BE8C-3FB1758C9225}"/>
                                            </p:graphicEl>
                                          </p:spTgt>
                                        </p:tgtEl>
                                      </p:cBhvr>
                                    </p:animEffect>
                                  </p:childTnLst>
                                </p:cTn>
                              </p:par>
                            </p:childTnLst>
                          </p:cTn>
                        </p:par>
                        <p:par>
                          <p:cTn id="33" fill="hold">
                            <p:stCondLst>
                              <p:cond delay="2500"/>
                            </p:stCondLst>
                            <p:childTnLst>
                              <p:par>
                                <p:cTn id="34" presetID="22" presetClass="entr" presetSubtype="1" fill="hold" grpId="0" nodeType="afterEffect">
                                  <p:stCondLst>
                                    <p:cond delay="0"/>
                                  </p:stCondLst>
                                  <p:childTnLst>
                                    <p:set>
                                      <p:cBhvr>
                                        <p:cTn id="35" dur="1" fill="hold">
                                          <p:stCondLst>
                                            <p:cond delay="0"/>
                                          </p:stCondLst>
                                        </p:cTn>
                                        <p:tgtEl>
                                          <p:spTgt spid="4">
                                            <p:graphicEl>
                                              <a:dgm id="{40AECF5D-E40E-4F3D-B1AC-010858D74422}"/>
                                            </p:graphicEl>
                                          </p:spTgt>
                                        </p:tgtEl>
                                        <p:attrNameLst>
                                          <p:attrName>style.visibility</p:attrName>
                                        </p:attrNameLst>
                                      </p:cBhvr>
                                      <p:to>
                                        <p:strVal val="visible"/>
                                      </p:to>
                                    </p:set>
                                    <p:animEffect transition="in" filter="wipe(up)">
                                      <p:cBhvr>
                                        <p:cTn id="36" dur="500"/>
                                        <p:tgtEl>
                                          <p:spTgt spid="4">
                                            <p:graphicEl>
                                              <a:dgm id="{40AECF5D-E40E-4F3D-B1AC-010858D7442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1c. L’apport de la prise en compte des vécus de femmes en situation de handicap</a:t>
            </a:r>
            <a:endParaRPr lang="fr-FR" dirty="0"/>
          </a:p>
        </p:txBody>
      </p:sp>
      <p:pic>
        <p:nvPicPr>
          <p:cNvPr id="4" name="Espace réservé du contenu 3" descr="Déclaration consultable en ligne sur https://feminismes101.wixsite.com/feminismesendialogue/a-propos" title="image de la déclaration commune élaborée lors du colloque">
            <a:hlinkClick r:id="rId3"/>
          </p:cNvPr>
          <p:cNvPicPr>
            <a:picLocks noGrp="1" noChangeAspect="1"/>
          </p:cNvPicPr>
          <p:nvPr>
            <p:ph idx="1"/>
          </p:nvPr>
        </p:nvPicPr>
        <p:blipFill>
          <a:blip r:embed="rId4"/>
          <a:stretch>
            <a:fillRect/>
          </a:stretch>
        </p:blipFill>
        <p:spPr>
          <a:xfrm>
            <a:off x="8513036" y="2109568"/>
            <a:ext cx="3678964" cy="4748432"/>
          </a:xfrm>
          <a:prstGeom prst="rect">
            <a:avLst/>
          </a:prstGeom>
        </p:spPr>
      </p:pic>
      <p:pic>
        <p:nvPicPr>
          <p:cNvPr id="5" name="Image 4" descr="Colloque international Femmes et féminismes en dialogue : approches de médiations, lectures interculturelles et intersectionnelles&#10;28 et 29 novembre 2017 université de Sherbrooke, campus de Longueil (Québec, Canada).&#10;Colloque financé par : Conseil de recherche en sciences humaines du Canada, l'université de Sherbrooke et le centre Justice et Foi." title="Affiche du colloque international Femmes et féminismes en dialogue : "/>
          <p:cNvPicPr>
            <a:picLocks noChangeAspect="1"/>
          </p:cNvPicPr>
          <p:nvPr/>
        </p:nvPicPr>
        <p:blipFill>
          <a:blip r:embed="rId5"/>
          <a:stretch>
            <a:fillRect/>
          </a:stretch>
        </p:blipFill>
        <p:spPr>
          <a:xfrm>
            <a:off x="900859" y="2178000"/>
            <a:ext cx="3617291" cy="4680000"/>
          </a:xfrm>
          <a:prstGeom prst="rect">
            <a:avLst/>
          </a:prstGeom>
        </p:spPr>
      </p:pic>
      <p:pic>
        <p:nvPicPr>
          <p:cNvPr id="7" name="Image 6" title="Image du poster élaboré par le groupe France"/>
          <p:cNvPicPr>
            <a:picLocks noChangeAspect="1"/>
          </p:cNvPicPr>
          <p:nvPr/>
        </p:nvPicPr>
        <p:blipFill>
          <a:blip r:embed="rId6"/>
          <a:stretch>
            <a:fillRect/>
          </a:stretch>
        </p:blipFill>
        <p:spPr>
          <a:xfrm>
            <a:off x="4818224" y="1854251"/>
            <a:ext cx="3299684" cy="4909930"/>
          </a:xfrm>
          <a:prstGeom prst="rect">
            <a:avLst/>
          </a:prstGeom>
        </p:spPr>
      </p:pic>
    </p:spTree>
    <p:extLst>
      <p:ext uri="{BB962C8B-B14F-4D97-AF65-F5344CB8AC3E}">
        <p14:creationId xmlns:p14="http://schemas.microsoft.com/office/powerpoint/2010/main" val="24529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accel="12000" decel="3600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000" fill="hold"/>
                                        <p:tgtEl>
                                          <p:spTgt spid="4"/>
                                        </p:tgtEl>
                                        <p:attrNameLst>
                                          <p:attrName>ppt_x</p:attrName>
                                        </p:attrNameLst>
                                      </p:cBhvr>
                                      <p:tavLst>
                                        <p:tav tm="0">
                                          <p:val>
                                            <p:strVal val="0-#ppt_w/2"/>
                                          </p:val>
                                        </p:tav>
                                        <p:tav tm="100000">
                                          <p:val>
                                            <p:strVal val="#ppt_x"/>
                                          </p:val>
                                        </p:tav>
                                      </p:tavLst>
                                    </p:anim>
                                    <p:anim calcmode="lin" valueType="num">
                                      <p:cBhvr additive="base">
                                        <p:cTn id="13"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pPr algn="l"/>
            <a:r>
              <a:rPr lang="fr-FR" sz="4800" dirty="0" smtClean="0"/>
              <a:t>2. Des </a:t>
            </a:r>
            <a:r>
              <a:rPr lang="fr-FR" sz="4800" dirty="0"/>
              <a:t>définitions culturelles </a:t>
            </a:r>
            <a:r>
              <a:rPr lang="fr-FR" sz="4800" dirty="0" smtClean="0"/>
              <a:t>et situées du handicap</a:t>
            </a:r>
            <a:endParaRPr lang="fr-FR" sz="4800" dirty="0"/>
          </a:p>
        </p:txBody>
      </p:sp>
      <p:sp>
        <p:nvSpPr>
          <p:cNvPr id="5" name="Espace réservé du texte 4"/>
          <p:cNvSpPr>
            <a:spLocks noGrp="1"/>
          </p:cNvSpPr>
          <p:nvPr>
            <p:ph type="body" idx="1"/>
          </p:nvPr>
        </p:nvSpPr>
        <p:spPr/>
        <p:txBody>
          <a:bodyPr/>
          <a:lstStyle/>
          <a:p>
            <a:pPr algn="l"/>
            <a:endParaRPr lang="fr-FR" dirty="0"/>
          </a:p>
        </p:txBody>
      </p:sp>
    </p:spTree>
    <p:extLst>
      <p:ext uri="{BB962C8B-B14F-4D97-AF65-F5344CB8AC3E}">
        <p14:creationId xmlns:p14="http://schemas.microsoft.com/office/powerpoint/2010/main" val="41353865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073751" y="293914"/>
            <a:ext cx="10552191" cy="1485900"/>
          </a:xfrm>
        </p:spPr>
        <p:txBody>
          <a:bodyPr>
            <a:normAutofit fontScale="90000"/>
          </a:bodyPr>
          <a:lstStyle/>
          <a:p>
            <a:r>
              <a:rPr lang="fr-FR" dirty="0"/>
              <a:t>Points communs entre approche situationnelle du handicap et approche </a:t>
            </a:r>
            <a:r>
              <a:rPr lang="fr-FR" dirty="0" smtClean="0"/>
              <a:t>écosystémique </a:t>
            </a:r>
            <a:r>
              <a:rPr lang="fr-FR" dirty="0"/>
              <a:t>des comportements humains </a:t>
            </a:r>
          </a:p>
        </p:txBody>
      </p:sp>
      <p:sp>
        <p:nvSpPr>
          <p:cNvPr id="6" name="Espace réservé du texte 5"/>
          <p:cNvSpPr>
            <a:spLocks noGrp="1"/>
          </p:cNvSpPr>
          <p:nvPr>
            <p:ph type="body" idx="1"/>
          </p:nvPr>
        </p:nvSpPr>
        <p:spPr>
          <a:xfrm>
            <a:off x="784576" y="1970787"/>
            <a:ext cx="5097127" cy="552205"/>
          </a:xfrm>
        </p:spPr>
        <p:txBody>
          <a:bodyPr/>
          <a:lstStyle/>
          <a:p>
            <a:pPr algn="ctr"/>
            <a:r>
              <a:rPr lang="fr-FR" sz="1600" dirty="0"/>
              <a:t>Développement humain et Processus de production du handicap (MDH-PPH 2) (</a:t>
            </a:r>
            <a:r>
              <a:rPr lang="fr-FR" sz="1600" dirty="0" err="1"/>
              <a:t>Fougeyrollas</a:t>
            </a:r>
            <a:r>
              <a:rPr lang="fr-FR" sz="1600" dirty="0"/>
              <a:t>, 2010)</a:t>
            </a:r>
          </a:p>
        </p:txBody>
      </p:sp>
      <p:sp>
        <p:nvSpPr>
          <p:cNvPr id="8" name="Espace réservé du texte 7"/>
          <p:cNvSpPr>
            <a:spLocks noGrp="1"/>
          </p:cNvSpPr>
          <p:nvPr>
            <p:ph type="body" sz="quarter" idx="3"/>
          </p:nvPr>
        </p:nvSpPr>
        <p:spPr>
          <a:xfrm>
            <a:off x="6916900" y="1970787"/>
            <a:ext cx="4443984" cy="378275"/>
          </a:xfrm>
        </p:spPr>
        <p:txBody>
          <a:bodyPr/>
          <a:lstStyle/>
          <a:p>
            <a:pPr algn="ctr"/>
            <a:r>
              <a:rPr lang="fr-FR" sz="1600" dirty="0"/>
              <a:t>Modèle de </a:t>
            </a:r>
            <a:r>
              <a:rPr lang="fr-FR" sz="1600" dirty="0" err="1"/>
              <a:t>Bronfenbrenner</a:t>
            </a:r>
            <a:r>
              <a:rPr lang="fr-FR" sz="1600" dirty="0"/>
              <a:t> (1979)</a:t>
            </a:r>
          </a:p>
        </p:txBody>
      </p:sp>
      <p:graphicFrame>
        <p:nvGraphicFramePr>
          <p:cNvPr id="11" name="Espace réservé du contenu 10"/>
          <p:cNvGraphicFramePr>
            <a:graphicFrameLocks noGrp="1"/>
          </p:cNvGraphicFramePr>
          <p:nvPr>
            <p:ph sz="quarter" idx="4"/>
            <p:extLst>
              <p:ext uri="{D42A27DB-BD31-4B8C-83A1-F6EECF244321}">
                <p14:modId xmlns:p14="http://schemas.microsoft.com/office/powerpoint/2010/main" val="580872907"/>
              </p:ext>
            </p:extLst>
          </p:nvPr>
        </p:nvGraphicFramePr>
        <p:xfrm>
          <a:off x="6682827" y="2505890"/>
          <a:ext cx="5377793" cy="4335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Espace réservé du contenu 3"/>
          <p:cNvPicPr>
            <a:picLocks noGrp="1" noChangeAspect="1"/>
          </p:cNvPicPr>
          <p:nvPr>
            <p:ph sz="half" idx="2"/>
          </p:nvPr>
        </p:nvPicPr>
        <p:blipFill rotWithShape="1">
          <a:blip r:embed="rId8"/>
          <a:srcRect l="1456" t="11890" b="15579"/>
          <a:stretch/>
        </p:blipFill>
        <p:spPr>
          <a:xfrm>
            <a:off x="1073751" y="2505890"/>
            <a:ext cx="4807955" cy="4335009"/>
          </a:xfrm>
          <a:prstGeom prst="rect">
            <a:avLst/>
          </a:prstGeom>
        </p:spPr>
      </p:pic>
    </p:spTree>
    <p:extLst>
      <p:ext uri="{BB962C8B-B14F-4D97-AF65-F5344CB8AC3E}">
        <p14:creationId xmlns:p14="http://schemas.microsoft.com/office/powerpoint/2010/main" val="297677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marL="514350" indent="-514350" algn="l"/>
            <a:r>
              <a:rPr lang="fr-FR" sz="4800" dirty="0" smtClean="0"/>
              <a:t>3. </a:t>
            </a:r>
            <a:r>
              <a:rPr lang="fr-FR" sz="4800" dirty="0"/>
              <a:t>Trois fils </a:t>
            </a:r>
            <a:r>
              <a:rPr lang="fr-FR" sz="4800" dirty="0" smtClean="0"/>
              <a:t>issus de </a:t>
            </a:r>
            <a:r>
              <a:rPr lang="fr-FR" sz="4800" dirty="0"/>
              <a:t>l’analyse réflexive de la participation de femmes en situation de handicap à la recherche</a:t>
            </a:r>
          </a:p>
        </p:txBody>
      </p:sp>
      <p:sp>
        <p:nvSpPr>
          <p:cNvPr id="3" name="Espace réservé du texte 2"/>
          <p:cNvSpPr>
            <a:spLocks noGrp="1"/>
          </p:cNvSpPr>
          <p:nvPr>
            <p:ph type="body" idx="1"/>
          </p:nvPr>
        </p:nvSpPr>
        <p:spPr/>
        <p:txBody>
          <a:bodyPr>
            <a:normAutofit fontScale="92500" lnSpcReduction="10000"/>
          </a:bodyPr>
          <a:lstStyle/>
          <a:p>
            <a:pPr marL="342900" indent="-342900" algn="l">
              <a:buFont typeface="Arial" panose="020B0604020202020204" pitchFamily="34" charset="0"/>
              <a:buChar char="•"/>
            </a:pPr>
            <a:r>
              <a:rPr lang="fr-FR" dirty="0" smtClean="0"/>
              <a:t>Agir en prenant conscience de réalités méconnues</a:t>
            </a:r>
          </a:p>
          <a:p>
            <a:pPr marL="342900" indent="-342900" algn="l">
              <a:buFont typeface="Arial" panose="020B0604020202020204" pitchFamily="34" charset="0"/>
              <a:buChar char="•"/>
            </a:pPr>
            <a:r>
              <a:rPr lang="fr-FR" dirty="0" smtClean="0"/>
              <a:t>Pratiquer des activités de médiation inclusives</a:t>
            </a:r>
          </a:p>
          <a:p>
            <a:pPr marL="342900" indent="-342900" algn="l">
              <a:buFont typeface="Arial" panose="020B0604020202020204" pitchFamily="34" charset="0"/>
              <a:buChar char="•"/>
            </a:pPr>
            <a:r>
              <a:rPr lang="fr-FR" dirty="0" smtClean="0"/>
              <a:t>Réactiver autrement le respect de l’autre et de son altérité</a:t>
            </a:r>
            <a:endParaRPr lang="fr-FR" dirty="0"/>
          </a:p>
        </p:txBody>
      </p:sp>
    </p:spTree>
    <p:extLst>
      <p:ext uri="{BB962C8B-B14F-4D97-AF65-F5344CB8AC3E}">
        <p14:creationId xmlns:p14="http://schemas.microsoft.com/office/powerpoint/2010/main" val="82625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TM10001105[[fn=Rogner]]</Template>
  <TotalTime>1065</TotalTime>
  <Words>2905</Words>
  <Application>Microsoft Office PowerPoint</Application>
  <PresentationFormat>Grand écran</PresentationFormat>
  <Paragraphs>111</Paragraphs>
  <Slides>16</Slides>
  <Notes>16</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16</vt:i4>
      </vt:variant>
    </vt:vector>
  </HeadingPairs>
  <TitlesOfParts>
    <vt:vector size="21" baseType="lpstr">
      <vt:lpstr>Arial</vt:lpstr>
      <vt:lpstr>Calibri</vt:lpstr>
      <vt:lpstr>Franklin Gothic Book</vt:lpstr>
      <vt:lpstr>Times New Roman</vt:lpstr>
      <vt:lpstr>Crop</vt:lpstr>
      <vt:lpstr>Féminismes en dialogue :  Analyse réflexive de l’apport à une recherche internationale de la parole de femmes françaises en situation de handicap</vt:lpstr>
      <vt:lpstr>Plan de la contribution</vt:lpstr>
      <vt:lpstr>1. Le contexte de la recherche internationale « Féminismes en Dialogue »</vt:lpstr>
      <vt:lpstr>1a. Un dispositif de recherche-action-médiation</vt:lpstr>
      <vt:lpstr>1b. Un thème à la croisée des considérations</vt:lpstr>
      <vt:lpstr>1c. L’apport de la prise en compte des vécus de femmes en situation de handicap</vt:lpstr>
      <vt:lpstr>2. Des définitions culturelles et situées du handicap</vt:lpstr>
      <vt:lpstr>Points communs entre approche situationnelle du handicap et approche écosystémique des comportements humains </vt:lpstr>
      <vt:lpstr>3. Trois fils issus de l’analyse réflexive de la participation de femmes en situation de handicap à la recherche</vt:lpstr>
      <vt:lpstr>2a. Agir en prenant conscience de réalités méconnues </vt:lpstr>
      <vt:lpstr>2b. Pratiquer des activités de médiation inclusives</vt:lpstr>
      <vt:lpstr>2c. Réactiver autrement le respect de l’autre et de son altérité</vt:lpstr>
      <vt:lpstr>4. En conclusion, quels enjeux sociétaux de mener des recherches inclusives ?</vt:lpstr>
      <vt:lpstr>Penser en dehors des cadres établis</vt:lpstr>
      <vt:lpstr>Agir pour une participation sans discrimination</vt:lpstr>
      <vt:lpstr>Merci pour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Féminismes en dialogue :  Analyse réflexive de l’apport à une recherche internationale de la parole de femmes françaises en situation de handicap</dc:title>
  <dc:creator>Melissa ARNETON</dc:creator>
  <cp:lastModifiedBy>Mélissa</cp:lastModifiedBy>
  <cp:revision>80</cp:revision>
  <cp:lastPrinted>2018-06-05T10:39:55Z</cp:lastPrinted>
  <dcterms:created xsi:type="dcterms:W3CDTF">2018-06-01T10:48:49Z</dcterms:created>
  <dcterms:modified xsi:type="dcterms:W3CDTF">2018-06-07T07:53:18Z</dcterms:modified>
</cp:coreProperties>
</file>